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31" r:id="rId8"/>
    <p:sldMasterId id="2147483844" r:id="rId9"/>
    <p:sldMasterId id="2147483860" r:id="rId10"/>
  </p:sldMasterIdLst>
  <p:notesMasterIdLst>
    <p:notesMasterId r:id="rId28"/>
  </p:notesMasterIdLst>
  <p:handoutMasterIdLst>
    <p:handoutMasterId r:id="rId29"/>
  </p:handoutMasterIdLst>
  <p:sldIdLst>
    <p:sldId id="264" r:id="rId11"/>
    <p:sldId id="554" r:id="rId12"/>
    <p:sldId id="555" r:id="rId13"/>
    <p:sldId id="556" r:id="rId14"/>
    <p:sldId id="557" r:id="rId15"/>
    <p:sldId id="558" r:id="rId16"/>
    <p:sldId id="560" r:id="rId17"/>
    <p:sldId id="573" r:id="rId18"/>
    <p:sldId id="559" r:id="rId19"/>
    <p:sldId id="561" r:id="rId20"/>
    <p:sldId id="562" r:id="rId21"/>
    <p:sldId id="563" r:id="rId22"/>
    <p:sldId id="564" r:id="rId23"/>
    <p:sldId id="572" r:id="rId24"/>
    <p:sldId id="567" r:id="rId25"/>
    <p:sldId id="568" r:id="rId26"/>
    <p:sldId id="569" r:id="rId27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  <p15:guide id="17" pos="2481">
          <p15:clr>
            <a:srgbClr val="A4A3A4"/>
          </p15:clr>
        </p15:guide>
        <p15:guide id="18" pos="2869">
          <p15:clr>
            <a:srgbClr val="A4A3A4"/>
          </p15:clr>
        </p15:guide>
        <p15:guide id="19" pos="3029">
          <p15:clr>
            <a:srgbClr val="A4A3A4"/>
          </p15:clr>
        </p15:guide>
        <p15:guide id="20" pos="3402">
          <p15:clr>
            <a:srgbClr val="A4A3A4"/>
          </p15:clr>
        </p15:guide>
        <p15:guide id="21" pos="3552">
          <p15:clr>
            <a:srgbClr val="A4A3A4"/>
          </p15:clr>
        </p15:guide>
        <p15:guide id="22" pos="3938">
          <p15:clr>
            <a:srgbClr val="A4A3A4"/>
          </p15:clr>
        </p15:guide>
        <p15:guide id="23" pos="4086">
          <p15:clr>
            <a:srgbClr val="A4A3A4"/>
          </p15:clr>
        </p15:guide>
        <p15:guide id="24" pos="4473">
          <p15:clr>
            <a:srgbClr val="A4A3A4"/>
          </p15:clr>
        </p15:guide>
        <p15:guide id="25" pos="4621">
          <p15:clr>
            <a:srgbClr val="A4A3A4"/>
          </p15:clr>
        </p15:guide>
        <p15:guide id="26" pos="5008">
          <p15:clr>
            <a:srgbClr val="A4A3A4"/>
          </p15:clr>
        </p15:guide>
        <p15:guide id="27" pos="5157">
          <p15:clr>
            <a:srgbClr val="A4A3A4"/>
          </p15:clr>
        </p15:guide>
        <p15:guide id="2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7" autoAdjust="0"/>
    <p:restoredTop sz="86419" autoAdjust="0"/>
  </p:normalViewPr>
  <p:slideViewPr>
    <p:cSldViewPr snapToGrid="0">
      <p:cViewPr varScale="1">
        <p:scale>
          <a:sx n="82" d="100"/>
          <a:sy n="82" d="100"/>
        </p:scale>
        <p:origin x="72" y="132"/>
      </p:cViewPr>
      <p:guideLst>
        <p:guide orient="horz" pos="261"/>
        <p:guide pos="363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874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8788378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7339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9971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3726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0162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0000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524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5318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8309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56846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096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3822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551470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983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F6E45677-430B-4678-8423-A5E8DF41A8EA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9682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38D8DA9-12D6-4AB3-8FA6-6D0B22AD38B1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606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0A62CC93-5F64-4B1A-88B3-79BF7AB956A3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705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53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4027DE4E-6A23-4EAC-BAE8-DB617B7AE22F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6746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3478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74500E44-0271-4C61-A393-6984E1E26E45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368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E715A57-C3A8-4864-8FAA-B8387715023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183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868E68D-7C3A-4E26-BFCC-894622BFC40B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2764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C92B130A-56C9-4453-82B0-957D5B977660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4833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6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6864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33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1858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32526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0288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1372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53388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6340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478380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68482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09004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54685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2955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86781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7061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525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525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1308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78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517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4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4" r:id="rId2"/>
    <p:sldLayoutId id="21474838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  <p:sldLayoutId id="214748382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8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44860" y="1857003"/>
            <a:ext cx="7866062" cy="144016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1М. Открытие проектов по улучшениям.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Карточка проекта</a:t>
            </a:r>
            <a:endParaRPr lang="ru-RU" b="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10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96874" y="226124"/>
            <a:ext cx="5180781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Шаблон </a:t>
            </a:r>
            <a:r>
              <a:rPr lang="ru-RU" b="1" kern="0" dirty="0" smtClean="0">
                <a:solidFill>
                  <a:srgbClr val="0070C0"/>
                </a:solidFill>
                <a:latin typeface="Arial"/>
                <a:cs typeface="Arial"/>
              </a:rPr>
              <a:t>карточки (п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аспорта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)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проекта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57927" y="2031306"/>
            <a:ext cx="9162528" cy="2543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5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данном блоке  отражаются прямые и косвенные негативные последствия, если выбранный процесс не будет оптимизирован.</a:t>
            </a: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endParaRPr lang="ru-RU" sz="105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блоке рекомендуется отразить следующие аспекты: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Влияние на цели/задачи.</a:t>
            </a:r>
            <a:endParaRPr lang="ru-RU" sz="105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Масштаб процесса (кросс-функциональность).</a:t>
            </a:r>
            <a:endParaRPr lang="ru-RU" sz="105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Трудоемкость процесса.</a:t>
            </a:r>
            <a:endParaRPr lang="ru-RU" sz="105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Неудовлетворенность заказчиков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088" y="4574695"/>
            <a:ext cx="7342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Информация в блоке должна быть логически связана с целями Блока 3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4438" y="914193"/>
            <a:ext cx="4207678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2: </a:t>
            </a:r>
            <a:endParaRPr lang="ru-RU" b="1" dirty="0" smtClean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385"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 выбора»</a:t>
            </a:r>
            <a:endParaRPr lang="ru-RU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4959" y="658216"/>
            <a:ext cx="2909479" cy="1373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>
            <a:stCxn id="7" idx="0"/>
            <a:endCxn id="7" idx="2"/>
          </p:cNvCxnSpPr>
          <p:nvPr/>
        </p:nvCxnSpPr>
        <p:spPr>
          <a:xfrm>
            <a:off x="3229699" y="658216"/>
            <a:ext cx="0" cy="137309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7" idx="1"/>
            <a:endCxn id="7" idx="3"/>
          </p:cNvCxnSpPr>
          <p:nvPr/>
        </p:nvCxnSpPr>
        <p:spPr>
          <a:xfrm>
            <a:off x="1774959" y="1344761"/>
            <a:ext cx="290947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31711" y="671842"/>
            <a:ext cx="1440160" cy="6846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40855" y="800889"/>
            <a:ext cx="1045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1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11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96874" y="226124"/>
            <a:ext cx="5180781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Шаблон </a:t>
            </a:r>
            <a:r>
              <a:rPr lang="ru-RU" b="1" kern="0" dirty="0" smtClean="0">
                <a:solidFill>
                  <a:srgbClr val="0070C0"/>
                </a:solidFill>
                <a:latin typeface="Arial"/>
                <a:cs typeface="Arial"/>
              </a:rPr>
              <a:t>карточки (п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аспорта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)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проекта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4509" y="1447058"/>
            <a:ext cx="843244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</a:pP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Цели должны быть:</a:t>
            </a: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</a:pP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 Актуальными, конкретными, достижимыми, ограниченными во времени, измеримыми (указываться с</a:t>
            </a:r>
            <a:r>
              <a:rPr kumimoji="0" lang="ru-RU" altLang="ru-RU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соответствующими единицами измерений).</a:t>
            </a: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</a:pP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 Направлены на решение </a:t>
            </a:r>
            <a:r>
              <a:rPr lang="ru-RU" altLang="ru-RU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негативных последствий для </a:t>
            </a: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процесса,</a:t>
            </a:r>
            <a:r>
              <a:rPr kumimoji="0" lang="ru-RU" altLang="ru-RU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отраженных </a:t>
            </a: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в Блоке</a:t>
            </a:r>
            <a:r>
              <a:rPr kumimoji="0" lang="ru-RU" altLang="ru-RU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 defTabSz="914400"/>
            <a:endParaRPr lang="ru-RU" altLang="ru-RU" sz="1200" dirty="0" smtClean="0"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indent="0" defTabSz="914400"/>
            <a:r>
              <a:rPr lang="ru-RU" altLang="ru-RU" sz="1200" dirty="0" smtClean="0">
                <a:solidFill>
                  <a:srgbClr val="338DCD"/>
                </a:solidFill>
                <a:ea typeface="Cambria" panose="02040503050406030204" pitchFamily="18" charset="0"/>
                <a:cs typeface="Arial" panose="020B0604020202020204" pitchFamily="34" charset="0"/>
              </a:rPr>
              <a:t>Эффекты </a:t>
            </a:r>
            <a:r>
              <a:rPr lang="ru-RU" altLang="ru-RU" sz="1200" dirty="0" smtClean="0"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ru-RU" altLang="ru-RU" sz="1200" dirty="0">
                <a:ea typeface="Cambria" panose="02040503050406030204" pitchFamily="18" charset="0"/>
                <a:cs typeface="Arial" panose="020B0604020202020204" pitchFamily="34" charset="0"/>
              </a:rPr>
              <a:t>актуальные цели, отражаемые при необходимости, которые </a:t>
            </a:r>
            <a:r>
              <a:rPr lang="ru-RU" altLang="ru-RU" sz="1200" dirty="0" smtClean="0">
                <a:ea typeface="Cambria" panose="02040503050406030204" pitchFamily="18" charset="0"/>
                <a:cs typeface="Arial" panose="020B0604020202020204" pitchFamily="34" charset="0"/>
              </a:rPr>
              <a:t>невозможно </a:t>
            </a:r>
            <a:r>
              <a:rPr lang="ru-RU" altLang="ru-RU" sz="1200" dirty="0">
                <a:ea typeface="Cambria" panose="02040503050406030204" pitchFamily="18" charset="0"/>
                <a:cs typeface="Arial" panose="020B0604020202020204" pitchFamily="34" charset="0"/>
              </a:rPr>
              <a:t>или </a:t>
            </a:r>
            <a:r>
              <a:rPr lang="ru-RU" altLang="ru-RU" sz="1200" dirty="0" err="1">
                <a:ea typeface="Cambria" panose="02040503050406030204" pitchFamily="18" charset="0"/>
                <a:cs typeface="Arial" panose="020B0604020202020204" pitchFamily="34" charset="0"/>
              </a:rPr>
              <a:t>затратно</a:t>
            </a:r>
            <a:r>
              <a:rPr lang="ru-RU" altLang="ru-RU" sz="1200" dirty="0">
                <a:ea typeface="Cambria" panose="02040503050406030204" pitchFamily="18" charset="0"/>
                <a:cs typeface="Arial" panose="020B0604020202020204" pitchFamily="34" charset="0"/>
              </a:rPr>
              <a:t> оцифровать.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</a:pP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0" indent="0" algn="just" defTabSz="914400"/>
            <a:r>
              <a:rPr lang="ru-RU" altLang="ru-RU" sz="12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Цели </a:t>
            </a:r>
            <a:r>
              <a:rPr lang="ru-RU" altLang="ru-RU" sz="1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 должны </a:t>
            </a:r>
            <a:r>
              <a:rPr lang="ru-RU" altLang="ru-RU" sz="12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содержать:</a:t>
            </a:r>
            <a:endParaRPr lang="ru-RU" altLang="ru-RU" sz="1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0" indent="0" algn="just" defTabSz="914400"/>
            <a:r>
              <a:rPr lang="ru-RU" altLang="ru-RU" sz="1200" dirty="0">
                <a:ea typeface="Times New Roman" panose="02020603050405020304" pitchFamily="18" charset="0"/>
                <a:cs typeface="Arial" panose="020B0604020202020204" pitchFamily="34" charset="0"/>
              </a:rPr>
              <a:t>1. Мероприятий, направленных на улучшение процесса (например, разгрузка регистратуры, оптимизация </a:t>
            </a:r>
            <a:r>
              <a:rPr lang="ru-RU" altLang="ru-RU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работы </a:t>
            </a:r>
            <a:r>
              <a:rPr lang="ru-RU" altLang="ru-RU" sz="1200" dirty="0">
                <a:ea typeface="Times New Roman" panose="02020603050405020304" pitchFamily="18" charset="0"/>
                <a:cs typeface="Arial" panose="020B0604020202020204" pitchFamily="34" charset="0"/>
              </a:rPr>
              <a:t>специалиста, выделение дополнительного времени на обслуживание клиента и т.п.). </a:t>
            </a:r>
            <a:endParaRPr lang="ru-RU" altLang="ru-RU" sz="1200" dirty="0">
              <a:cs typeface="Arial" panose="020B0604020202020204" pitchFamily="34" charset="0"/>
            </a:endParaRPr>
          </a:p>
          <a:p>
            <a:pPr lvl="0" indent="0" algn="just" defTabSz="914400"/>
            <a:r>
              <a:rPr lang="ru-RU" altLang="ru-RU" sz="1200" dirty="0">
                <a:ea typeface="Times New Roman" panose="02020603050405020304" pitchFamily="18" charset="0"/>
                <a:cs typeface="Arial" panose="020B0604020202020204" pitchFamily="34" charset="0"/>
              </a:rPr>
              <a:t>2. «Лозунгов» (например, повысить эффективность работы персонала, разработать планы по увеличению дозвона в </a:t>
            </a:r>
            <a:r>
              <a:rPr lang="ru-RU" altLang="ru-RU" sz="1200" dirty="0" err="1">
                <a:ea typeface="Times New Roman" panose="02020603050405020304" pitchFamily="18" charset="0"/>
                <a:cs typeface="Arial" panose="020B0604020202020204" pitchFamily="34" charset="0"/>
              </a:rPr>
              <a:t>Call</a:t>
            </a:r>
            <a:r>
              <a:rPr lang="ru-RU" altLang="ru-RU" sz="1200" dirty="0">
                <a:ea typeface="Times New Roman" panose="02020603050405020304" pitchFamily="18" charset="0"/>
                <a:cs typeface="Arial" panose="020B0604020202020204" pitchFamily="34" charset="0"/>
              </a:rPr>
              <a:t>-центр и т.п.). </a:t>
            </a:r>
            <a:endParaRPr lang="ru-RU" altLang="ru-RU" sz="12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0" algn="just" defTabSz="914400"/>
            <a:endParaRPr lang="ru-RU" altLang="ru-RU" sz="12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 defTabSz="914400"/>
            <a:r>
              <a:rPr lang="ru-RU" altLang="ru-RU" sz="1200" dirty="0">
                <a:solidFill>
                  <a:srgbClr val="0070C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Целевые показатели в исключительных случаях могут быть </a:t>
            </a:r>
            <a:r>
              <a:rPr lang="ru-RU" altLang="ru-RU" sz="1200" dirty="0" smtClean="0">
                <a:solidFill>
                  <a:srgbClr val="0070C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скорректированы однократно</a:t>
            </a:r>
          </a:p>
          <a:p>
            <a:pPr indent="0" algn="just" defTabSz="914400"/>
            <a:r>
              <a:rPr lang="ru-RU" altLang="ru-RU" sz="1200" dirty="0" smtClean="0">
                <a:solidFill>
                  <a:srgbClr val="0070C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rgbClr val="0070C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на этапе </a:t>
            </a:r>
            <a:r>
              <a:rPr lang="ru-RU" sz="1200" spc="-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1200" spc="-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kick-off)</a:t>
            </a:r>
            <a:r>
              <a:rPr lang="ru-RU" sz="1200" spc="-1" dirty="0">
                <a:solidFill>
                  <a:srgbClr val="0070C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, только по согласованию с Заказчиком</a:t>
            </a:r>
            <a:endParaRPr lang="ru-RU" sz="1200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indent="0" algn="just" defTabSz="914400"/>
            <a:endParaRPr lang="ru-RU" altLang="ru-RU" sz="1200" dirty="0"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9270" y="727739"/>
            <a:ext cx="3746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</a:pPr>
            <a:r>
              <a:rPr lang="ru-RU" alt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3: </a:t>
            </a:r>
            <a:endParaRPr lang="ru-RU" altLang="ru-RU" b="1" dirty="0" smtClean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</a:pP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плановый эффект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8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45602" y="575847"/>
            <a:ext cx="2195757" cy="871211"/>
            <a:chOff x="272235" y="575847"/>
            <a:chExt cx="2909479" cy="137309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72235" y="575847"/>
              <a:ext cx="2909479" cy="13730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" name="Прямая соединительная линия 6"/>
            <p:cNvCxnSpPr>
              <a:stCxn id="6" idx="0"/>
              <a:endCxn id="6" idx="2"/>
            </p:cNvCxnSpPr>
            <p:nvPr/>
          </p:nvCxnSpPr>
          <p:spPr>
            <a:xfrm>
              <a:off x="1726975" y="575847"/>
              <a:ext cx="0" cy="137309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1"/>
              <a:endCxn id="6" idx="3"/>
            </p:cNvCxnSpPr>
            <p:nvPr/>
          </p:nvCxnSpPr>
          <p:spPr>
            <a:xfrm>
              <a:off x="272235" y="1262392"/>
              <a:ext cx="2909479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274361" y="1249747"/>
              <a:ext cx="1440160" cy="68469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03303" y="1408382"/>
              <a:ext cx="10454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Блок </a:t>
              </a:r>
              <a:r>
                <a:rPr lang="ru-RU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3: </a:t>
              </a:r>
              <a:endParaRPr lang="ru-RU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343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12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96874" y="226124"/>
            <a:ext cx="5180781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Шаблон </a:t>
            </a:r>
            <a:r>
              <a:rPr lang="ru-RU" b="1" kern="0" dirty="0" smtClean="0">
                <a:solidFill>
                  <a:srgbClr val="0070C0"/>
                </a:solidFill>
                <a:latin typeface="Arial"/>
                <a:cs typeface="Arial"/>
              </a:rPr>
              <a:t>карточки (п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аспорта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)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проекта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75597" y="1235648"/>
            <a:ext cx="8678695" cy="333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endParaRPr lang="ru-RU" sz="1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Эффективная/рекомендуемая </a:t>
            </a:r>
            <a:r>
              <a:rPr lang="ru-RU" sz="1600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продолжительность проекта </a:t>
            </a:r>
            <a:r>
              <a:rPr lang="ru-RU" sz="16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6 </a:t>
            </a:r>
            <a:r>
              <a:rPr lang="ru-RU" sz="1600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мес. </a:t>
            </a:r>
            <a:r>
              <a:rPr lang="ru-RU" sz="16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(+/- 2 </a:t>
            </a:r>
            <a:r>
              <a:rPr lang="ru-RU" sz="1600" u="sng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</a:t>
            </a:r>
            <a:r>
              <a:rPr lang="ru-RU" sz="1600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Выделяют </a:t>
            </a:r>
            <a:r>
              <a:rPr lang="ru-RU" sz="16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следующие этапы проекта:</a:t>
            </a:r>
            <a:endParaRPr lang="ru-RU" sz="1600" u="sng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1 «Разработка и согласование проекта с руководителем учреждения/заказчиком проекта» –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1-2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недели;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2 «Анализ текущей ситуации, картирование процесса, разработка карты идеального и целевого состояния процесса» –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3-5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недель;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3 «Выявление проблем, формирование предложений по их решению» – 2-3 недели;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4 «Защита плана действий» – 1 неделя;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5 «Реализация плана действий» – 6 недель;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6 «Анализ и исправление ошибок» – 2-3 недели;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7 «Закрепление результатов. Разработка стандартов. Закрытие проекта.» – 2-3 недели;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8 «Мониторинг результатов»* – 3-4 недели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75597" y="4468684"/>
            <a:ext cx="742173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15000"/>
              </a:lnSpc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400" b="1" dirty="0">
                <a:solidFill>
                  <a:srgbClr val="0070C0"/>
                </a:solidFill>
                <a:latin typeface="Cambria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Обязательным является количество этапов, а формулировки этапов могут </a:t>
            </a:r>
            <a:endParaRPr lang="ru-RU" sz="1400" b="1" dirty="0" smtClean="0">
              <a:solidFill>
                <a:srgbClr val="0070C0"/>
              </a:solidFill>
              <a:latin typeface="Cambria" panose="0204050305040603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40385" algn="just">
              <a:lnSpc>
                <a:spcPct val="115000"/>
              </a:lnSpc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Cambria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отличаться </a:t>
            </a:r>
            <a:r>
              <a:rPr lang="ru-RU" sz="1400" b="1" dirty="0">
                <a:solidFill>
                  <a:srgbClr val="0070C0"/>
                </a:solidFill>
                <a:latin typeface="Cambria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 представленных, без потери смысла.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660" y="654752"/>
            <a:ext cx="2306786" cy="641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>
            <a:stCxn id="7" idx="0"/>
            <a:endCxn id="7" idx="2"/>
          </p:cNvCxnSpPr>
          <p:nvPr/>
        </p:nvCxnSpPr>
        <p:spPr>
          <a:xfrm>
            <a:off x="1686053" y="654752"/>
            <a:ext cx="0" cy="64191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7" idx="1"/>
            <a:endCxn id="7" idx="3"/>
          </p:cNvCxnSpPr>
          <p:nvPr/>
        </p:nvCxnSpPr>
        <p:spPr>
          <a:xfrm>
            <a:off x="532660" y="975708"/>
            <a:ext cx="230678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78318" y="970243"/>
            <a:ext cx="1141834" cy="32009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34780" y="926124"/>
            <a:ext cx="828910" cy="172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3166" y="541407"/>
            <a:ext cx="4852349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Блок 4: </a:t>
            </a: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0385"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Ключевые события проекта».</a:t>
            </a:r>
            <a:endParaRPr lang="ru-RU" sz="1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96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13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7908" y="294736"/>
            <a:ext cx="5116732" cy="68180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Проект или предложение по улучшению?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70C0"/>
                </a:solidFill>
                <a:latin typeface="Arial"/>
                <a:cs typeface="Arial"/>
              </a:rPr>
              <a:t>Нужно ли открывать проект?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2" descr="http://launchify.com.au/wp-content/uploads/2014/08/FAQ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572" y="878115"/>
            <a:ext cx="1314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828" y="1385598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 определить необходимость открытия проекта по улучшениям? Можно ли решить</a:t>
            </a:r>
            <a:r>
              <a:rPr kumimoji="0" lang="ru-RU" sz="2000" b="0" u="none" strike="noStrike" kern="1200" cap="none" spc="0" normalizeH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проблему быстрым способом?  Обязательно ли растягивать проект на полгода?</a:t>
            </a:r>
          </a:p>
          <a:p>
            <a:pPr marL="0" marR="0" lvl="0" indent="0" algn="just" defTabSz="913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Этими вопросами задаются все, кто начинает деятельность</a:t>
            </a:r>
            <a:r>
              <a:rPr lang="ru-RU" sz="2000" dirty="0" smtClean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улучшениям.</a:t>
            </a:r>
          </a:p>
          <a:p>
            <a:pPr marL="0" marR="0" lvl="0" indent="0" algn="just" defTabSz="913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Одним</a:t>
            </a:r>
            <a:r>
              <a:rPr kumimoji="0" lang="ru-RU" sz="2000" b="0" u="none" strike="noStrike" kern="1200" cap="none" spc="0" normalizeH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из возможных способов помощи для ответа на этот вопрос является чек-лист, приведенный ниже.</a:t>
            </a: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96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14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842" y="209439"/>
            <a:ext cx="739509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Критерии разграничения 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«Бережливых проектов» 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«Предложений по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улучшениям» 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76454"/>
              </p:ext>
            </p:extLst>
          </p:nvPr>
        </p:nvGraphicFramePr>
        <p:xfrm>
          <a:off x="461639" y="894498"/>
          <a:ext cx="8131945" cy="4032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983">
                  <a:extLst>
                    <a:ext uri="{9D8B030D-6E8A-4147-A177-3AD203B41FA5}">
                      <a16:colId xmlns:a16="http://schemas.microsoft.com/office/drawing/2014/main" val="2107120945"/>
                    </a:ext>
                  </a:extLst>
                </a:gridCol>
                <a:gridCol w="1944210">
                  <a:extLst>
                    <a:ext uri="{9D8B030D-6E8A-4147-A177-3AD203B41FA5}">
                      <a16:colId xmlns:a16="http://schemas.microsoft.com/office/drawing/2014/main" val="1757387743"/>
                    </a:ext>
                  </a:extLst>
                </a:gridCol>
                <a:gridCol w="4696288">
                  <a:extLst>
                    <a:ext uri="{9D8B030D-6E8A-4147-A177-3AD203B41FA5}">
                      <a16:colId xmlns:a16="http://schemas.microsoft.com/office/drawing/2014/main" val="1538609037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1941109082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738243368"/>
                    </a:ext>
                  </a:extLst>
                </a:gridCol>
              </a:tblGrid>
              <a:tr h="20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6578556"/>
                  </a:ext>
                </a:extLst>
              </a:tr>
              <a:tr h="245031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Отсекающие критерии (если по одному из критериев набран 0 баллов – не может быть признан бережливым проектом)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79276"/>
                  </a:ext>
                </a:extLst>
              </a:tr>
              <a:tr h="245031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Влияние на достижение минимум одного целевого показателя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влияет на достижение целевых показателей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9244135"/>
                  </a:ext>
                </a:extLst>
              </a:tr>
              <a:tr h="245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Национальных целей развития РФ 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7534115"/>
                  </a:ext>
                </a:extLst>
              </a:tr>
              <a:tr h="245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Стратегии социально-экономического развития области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2906694"/>
                  </a:ext>
                </a:extLst>
              </a:tr>
              <a:tr h="142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Отраслевой гос.программы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501438"/>
                  </a:ext>
                </a:extLst>
              </a:tr>
              <a:tr h="142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КПЭ органа власти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6602422"/>
                  </a:ext>
                </a:extLst>
              </a:tr>
              <a:tr h="245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Иных утвержденных федеральных оценок и рейтингов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887693"/>
                  </a:ext>
                </a:extLst>
              </a:tr>
              <a:tr h="1429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Длительность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6 месяцев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9088674"/>
                  </a:ext>
                </a:extLst>
              </a:tr>
              <a:tr h="142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6-х  месяцев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1923332"/>
                  </a:ext>
                </a:extLst>
              </a:tr>
              <a:tr h="14293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Источники проблематики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Обращение гражданина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6195220"/>
                  </a:ext>
                </a:extLst>
              </a:tr>
              <a:tr h="367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значимость (участие населения в процессе, либо влияние на население)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148577"/>
                  </a:ext>
                </a:extLst>
              </a:tr>
              <a:tr h="367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Межведомственное горизонтально и вертикальное взаимодействие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9865876"/>
                  </a:ext>
                </a:extLst>
              </a:tr>
              <a:tr h="245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Оптимизация процесса оказания услуги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2778465"/>
                  </a:ext>
                </a:extLst>
              </a:tr>
              <a:tr h="142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Ничего из вышеперечисленного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73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24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15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234091"/>
              </p:ext>
            </p:extLst>
          </p:nvPr>
        </p:nvGraphicFramePr>
        <p:xfrm>
          <a:off x="301842" y="748616"/>
          <a:ext cx="8256232" cy="3451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680">
                  <a:extLst>
                    <a:ext uri="{9D8B030D-6E8A-4147-A177-3AD203B41FA5}">
                      <a16:colId xmlns:a16="http://schemas.microsoft.com/office/drawing/2014/main" val="3079616685"/>
                    </a:ext>
                  </a:extLst>
                </a:gridCol>
                <a:gridCol w="1926455">
                  <a:extLst>
                    <a:ext uri="{9D8B030D-6E8A-4147-A177-3AD203B41FA5}">
                      <a16:colId xmlns:a16="http://schemas.microsoft.com/office/drawing/2014/main" val="3832801166"/>
                    </a:ext>
                  </a:extLst>
                </a:gridCol>
                <a:gridCol w="4749553">
                  <a:extLst>
                    <a:ext uri="{9D8B030D-6E8A-4147-A177-3AD203B41FA5}">
                      <a16:colId xmlns:a16="http://schemas.microsoft.com/office/drawing/2014/main" val="62503457"/>
                    </a:ext>
                  </a:extLst>
                </a:gridCol>
                <a:gridCol w="426128">
                  <a:extLst>
                    <a:ext uri="{9D8B030D-6E8A-4147-A177-3AD203B41FA5}">
                      <a16:colId xmlns:a16="http://schemas.microsoft.com/office/drawing/2014/main" val="1740115248"/>
                    </a:ext>
                  </a:extLst>
                </a:gridCol>
                <a:gridCol w="550416">
                  <a:extLst>
                    <a:ext uri="{9D8B030D-6E8A-4147-A177-3AD203B41FA5}">
                      <a16:colId xmlns:a16="http://schemas.microsoft.com/office/drawing/2014/main" val="242369287"/>
                    </a:ext>
                  </a:extLst>
                </a:gridCol>
              </a:tblGrid>
              <a:tr h="25771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процесса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 специфический для органа власти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7669"/>
                  </a:ext>
                </a:extLst>
              </a:tr>
              <a:tr h="386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 из семейства процессов (оптимизируются все процессы семейства)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3202401219"/>
                  </a:ext>
                </a:extLst>
              </a:tr>
              <a:tr h="386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Типовой процесс (в оптимизации участвуют все органы власти, у которых есть этот процесс)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3094177779"/>
                  </a:ext>
                </a:extLst>
              </a:tr>
              <a:tr h="151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Иной вид процесса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405913085"/>
                  </a:ext>
                </a:extLst>
              </a:tr>
              <a:tr h="2577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Границы процесса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входа до выхода в целом по процессу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3130388200"/>
                  </a:ext>
                </a:extLst>
              </a:tr>
              <a:tr h="151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Оптимизация участка процесса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1164528264"/>
                  </a:ext>
                </a:extLst>
              </a:tr>
              <a:tr h="51543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результатов проекта 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Проводится оценка население достигнутых результатов (для проектов с эффектом для населения)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1214542375"/>
                  </a:ext>
                </a:extLst>
              </a:tr>
              <a:tr h="386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Проводится оценка достигнутых результатов участниками процесса (для внутренних процессов)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3875427861"/>
                  </a:ext>
                </a:extLst>
              </a:tr>
              <a:tr h="257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проводится оценка достигнутых результатов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4133833014"/>
                  </a:ext>
                </a:extLst>
              </a:tr>
              <a:tr h="2577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на сокращение длительности процесса 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Оптимизация процесса менее чем на 30 %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3189676780"/>
                  </a:ext>
                </a:extLst>
              </a:tr>
              <a:tr h="257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Оптимизация процесса на 30% и более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144922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179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16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376398"/>
              </p:ext>
            </p:extLst>
          </p:nvPr>
        </p:nvGraphicFramePr>
        <p:xfrm>
          <a:off x="284085" y="926129"/>
          <a:ext cx="8327256" cy="3539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154">
                  <a:extLst>
                    <a:ext uri="{9D8B030D-6E8A-4147-A177-3AD203B41FA5}">
                      <a16:colId xmlns:a16="http://schemas.microsoft.com/office/drawing/2014/main" val="1530489063"/>
                    </a:ext>
                  </a:extLst>
                </a:gridCol>
                <a:gridCol w="2972242">
                  <a:extLst>
                    <a:ext uri="{9D8B030D-6E8A-4147-A177-3AD203B41FA5}">
                      <a16:colId xmlns:a16="http://schemas.microsoft.com/office/drawing/2014/main" val="2613577147"/>
                    </a:ext>
                  </a:extLst>
                </a:gridCol>
                <a:gridCol w="4185474">
                  <a:extLst>
                    <a:ext uri="{9D8B030D-6E8A-4147-A177-3AD203B41FA5}">
                      <a16:colId xmlns:a16="http://schemas.microsoft.com/office/drawing/2014/main" val="33538594"/>
                    </a:ext>
                  </a:extLst>
                </a:gridCol>
                <a:gridCol w="315693">
                  <a:extLst>
                    <a:ext uri="{9D8B030D-6E8A-4147-A177-3AD203B41FA5}">
                      <a16:colId xmlns:a16="http://schemas.microsoft.com/office/drawing/2014/main" val="4171683574"/>
                    </a:ext>
                  </a:extLst>
                </a:gridCol>
                <a:gridCol w="315693">
                  <a:extLst>
                    <a:ext uri="{9D8B030D-6E8A-4147-A177-3AD203B41FA5}">
                      <a16:colId xmlns:a16="http://schemas.microsoft.com/office/drawing/2014/main" val="1034708886"/>
                    </a:ext>
                  </a:extLst>
                </a:gridCol>
              </a:tblGrid>
              <a:tr h="1719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на качество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на качество отсутствуют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878140"/>
                  </a:ext>
                </a:extLst>
              </a:tr>
              <a:tr h="343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 1 и более целей на качество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extLst>
                  <a:ext uri="{0D108BD9-81ED-4DB2-BD59-A6C34878D82A}">
                    <a16:rowId xmlns:a16="http://schemas.microsoft.com/office/drawing/2014/main" val="3829257427"/>
                  </a:ext>
                </a:extLst>
              </a:tr>
              <a:tr h="13756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выбора процесса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обосновании представлены: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количественные характеристики процесса, статистика по процессу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качественные характеристики процесса (количество возвратов, ошибок и т.д.)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удовлетворенность населения/участников процесса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extLst>
                  <a:ext uri="{0D108BD9-81ED-4DB2-BD59-A6C34878D82A}">
                    <a16:rowId xmlns:a16="http://schemas.microsoft.com/office/drawing/2014/main" val="3887264567"/>
                  </a:ext>
                </a:extLst>
              </a:tr>
              <a:tr h="343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обосновании представлены не все позиции предыдущего пункта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extLst>
                  <a:ext uri="{0D108BD9-81ED-4DB2-BD59-A6C34878D82A}">
                    <a16:rowId xmlns:a16="http://schemas.microsoft.com/office/drawing/2014/main" val="1415963851"/>
                  </a:ext>
                </a:extLst>
              </a:tr>
              <a:tr h="5158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Экономический эффект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Просчитывается экономия денежных средств, трудовых ресурсов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extLst>
                  <a:ext uri="{0D108BD9-81ED-4DB2-BD59-A6C34878D82A}">
                    <a16:rowId xmlns:a16="http://schemas.microsoft.com/office/drawing/2014/main" val="1126204983"/>
                  </a:ext>
                </a:extLst>
              </a:tr>
              <a:tr h="515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просчитывается экономия денежных средств, трудовых ресурсов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extLst>
                  <a:ext uri="{0D108BD9-81ED-4DB2-BD59-A6C34878D82A}">
                    <a16:rowId xmlns:a16="http://schemas.microsoft.com/office/drawing/2014/main" val="2751602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00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17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917177"/>
              </p:ext>
            </p:extLst>
          </p:nvPr>
        </p:nvGraphicFramePr>
        <p:xfrm>
          <a:off x="426129" y="772567"/>
          <a:ext cx="8220721" cy="3726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637">
                  <a:extLst>
                    <a:ext uri="{9D8B030D-6E8A-4147-A177-3AD203B41FA5}">
                      <a16:colId xmlns:a16="http://schemas.microsoft.com/office/drawing/2014/main" val="1883337707"/>
                    </a:ext>
                  </a:extLst>
                </a:gridCol>
                <a:gridCol w="1926455">
                  <a:extLst>
                    <a:ext uri="{9D8B030D-6E8A-4147-A177-3AD203B41FA5}">
                      <a16:colId xmlns:a16="http://schemas.microsoft.com/office/drawing/2014/main" val="685082731"/>
                    </a:ext>
                  </a:extLst>
                </a:gridCol>
                <a:gridCol w="4989250">
                  <a:extLst>
                    <a:ext uri="{9D8B030D-6E8A-4147-A177-3AD203B41FA5}">
                      <a16:colId xmlns:a16="http://schemas.microsoft.com/office/drawing/2014/main" val="1122479514"/>
                    </a:ext>
                  </a:extLst>
                </a:gridCol>
                <a:gridCol w="355107">
                  <a:extLst>
                    <a:ext uri="{9D8B030D-6E8A-4147-A177-3AD203B41FA5}">
                      <a16:colId xmlns:a16="http://schemas.microsoft.com/office/drawing/2014/main" val="3760344856"/>
                    </a:ext>
                  </a:extLst>
                </a:gridCol>
                <a:gridCol w="488272">
                  <a:extLst>
                    <a:ext uri="{9D8B030D-6E8A-4147-A177-3AD203B41FA5}">
                      <a16:colId xmlns:a16="http://schemas.microsoft.com/office/drawing/2014/main" val="2098568957"/>
                    </a:ext>
                  </a:extLst>
                </a:gridCol>
              </a:tblGrid>
              <a:tr h="11905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 критерии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098199"/>
                  </a:ext>
                </a:extLst>
              </a:tr>
              <a:tr h="25524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проблем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 очевидны, инструменты  выявления первопричин  не используются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extLst>
                  <a:ext uri="{0D108BD9-81ED-4DB2-BD59-A6C34878D82A}">
                    <a16:rowId xmlns:a16="http://schemas.microsoft.com/office/drawing/2014/main" val="1760825054"/>
                  </a:ext>
                </a:extLst>
              </a:tr>
              <a:tr h="255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Используется 1 инструмент  выявления первопричин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203003"/>
                  </a:ext>
                </a:extLst>
              </a:tr>
              <a:tr h="255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Используются 2 и более инструмента выявления первопричин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444858"/>
                  </a:ext>
                </a:extLst>
              </a:tr>
              <a:tr h="340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Используются инструменты выявления первопричин и инструменты приоритизация проблем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535997"/>
                  </a:ext>
                </a:extLst>
              </a:tr>
              <a:tr h="25524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Тиражирование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уникален и одноразов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extLst>
                  <a:ext uri="{0D108BD9-81ED-4DB2-BD59-A6C34878D82A}">
                    <a16:rowId xmlns:a16="http://schemas.microsoft.com/office/drawing/2014/main" val="3058734856"/>
                  </a:ext>
                </a:extLst>
              </a:tr>
              <a:tr h="170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Тираж на подведомственные организации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92112"/>
                  </a:ext>
                </a:extLst>
              </a:tr>
              <a:tr h="255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Тираж на весь регион и не только по профилю, но и на другие организации тоже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101654"/>
                  </a:ext>
                </a:extLst>
              </a:tr>
              <a:tr h="25524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решаемых проблем: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Будут решены проблемы местного уровня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extLst>
                  <a:ext uri="{0D108BD9-81ED-4DB2-BD59-A6C34878D82A}">
                    <a16:rowId xmlns:a16="http://schemas.microsoft.com/office/drawing/2014/main" val="2627772718"/>
                  </a:ext>
                </a:extLst>
              </a:tr>
              <a:tr h="170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Будут решены проблемы местного и регионального уровня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182015"/>
                  </a:ext>
                </a:extLst>
              </a:tr>
              <a:tr h="255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Будут решены проблемы местного, регионального и федерального уровня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071660"/>
                  </a:ext>
                </a:extLst>
              </a:tr>
              <a:tr h="25524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(методический) эффект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реализуется по типовым лекалам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extLst>
                  <a:ext uri="{0D108BD9-81ED-4DB2-BD59-A6C34878D82A}">
                    <a16:rowId xmlns:a16="http://schemas.microsoft.com/office/drawing/2014/main" val="3201334142"/>
                  </a:ext>
                </a:extLst>
              </a:tr>
              <a:tr h="170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проекте используется 1 новая методика, инструмент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869759"/>
                  </a:ext>
                </a:extLst>
              </a:tr>
              <a:tr h="255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проекте используются 2 и более новых методик, инструментов 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59537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44045" y="4498597"/>
            <a:ext cx="4733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Предложение по улучшению – 12 баллов и менее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Бережливый проект более 12 баллов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54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2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7323" y="299073"/>
            <a:ext cx="7289328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Рекомендации по направлениям открытия проектов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27323" y="835012"/>
            <a:ext cx="7920111" cy="244075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Главная угроза – «</a:t>
            </a:r>
            <a:r>
              <a:rPr lang="ru-RU" sz="14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локальная оптимизация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 (улучшение одного из процессов в ущерб всей системе). Чтобы избежать локальной оптимизации: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Открывайте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проекты,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сообразуясь со стратегией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Стремитесь к синергии проектов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Открывайте проекты с перспективой тиража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Привязывайте проекты к бизнес-результатам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Открывайте проекты в логике протекания продуктовых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ПСЦ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«Бережливые проекты» - это, в первую очередь, не инвестиционные проекты.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50690" y="3383074"/>
            <a:ext cx="6696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Совет 1: При отсутствии идей по открытию проектов обратите внимание на жалобы клиентов и сотрудников, очереди, невыполненные нормы законодательства, бенчмарки, регулярные конфликты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3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Совет 2: Попробуйте не открыть проект, а проникнуться образом конечного результата улучшения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55" t="50053" r="20584" b="24786"/>
          <a:stretch/>
        </p:blipFill>
        <p:spPr bwMode="auto">
          <a:xfrm flipH="1">
            <a:off x="545980" y="3275763"/>
            <a:ext cx="850740" cy="117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E55B4F-37F4-4444-AFB2-E3003FA61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503" y="1198825"/>
            <a:ext cx="2292295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6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3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29018" y="324938"/>
            <a:ext cx="6841381" cy="37592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логики открытия проектов (1)</a:t>
            </a: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301605" y="1448890"/>
            <a:ext cx="8270434" cy="2507134"/>
            <a:chOff x="378" y="716"/>
            <a:chExt cx="5042" cy="2946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8" y="716"/>
              <a:ext cx="5042" cy="2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grpSp>
          <p:nvGrpSpPr>
            <p:cNvPr id="13" name="Group 205"/>
            <p:cNvGrpSpPr>
              <a:grpSpLocks/>
            </p:cNvGrpSpPr>
            <p:nvPr/>
          </p:nvGrpSpPr>
          <p:grpSpPr bwMode="auto">
            <a:xfrm>
              <a:off x="410" y="784"/>
              <a:ext cx="4940" cy="2878"/>
              <a:chOff x="410" y="784"/>
              <a:chExt cx="4940" cy="2878"/>
            </a:xfrm>
          </p:grpSpPr>
          <p:sp>
            <p:nvSpPr>
              <p:cNvPr id="216" name="Line 7"/>
              <p:cNvSpPr>
                <a:spLocks noChangeShapeType="1"/>
              </p:cNvSpPr>
              <p:nvPr/>
            </p:nvSpPr>
            <p:spPr bwMode="auto">
              <a:xfrm>
                <a:off x="709" y="2437"/>
                <a:ext cx="4282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17" name="Freeform 8"/>
              <p:cNvSpPr>
                <a:spLocks/>
              </p:cNvSpPr>
              <p:nvPr/>
            </p:nvSpPr>
            <p:spPr bwMode="auto">
              <a:xfrm>
                <a:off x="4988" y="2428"/>
                <a:ext cx="24" cy="19"/>
              </a:xfrm>
              <a:custGeom>
                <a:avLst/>
                <a:gdLst>
                  <a:gd name="T0" fmla="*/ 0 w 24"/>
                  <a:gd name="T1" fmla="*/ 0 h 19"/>
                  <a:gd name="T2" fmla="*/ 24 w 24"/>
                  <a:gd name="T3" fmla="*/ 9 h 19"/>
                  <a:gd name="T4" fmla="*/ 0 w 24"/>
                  <a:gd name="T5" fmla="*/ 19 h 19"/>
                  <a:gd name="T6" fmla="*/ 0 w 24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9">
                    <a:moveTo>
                      <a:pt x="0" y="0"/>
                    </a:moveTo>
                    <a:lnTo>
                      <a:pt x="24" y="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18" name="Rectangle 10"/>
              <p:cNvSpPr>
                <a:spLocks noChangeArrowheads="1"/>
              </p:cNvSpPr>
              <p:nvPr/>
            </p:nvSpPr>
            <p:spPr bwMode="auto">
              <a:xfrm>
                <a:off x="5339" y="2358"/>
                <a:ext cx="11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5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12"/>
              <p:cNvSpPr>
                <a:spLocks noChangeArrowheads="1"/>
              </p:cNvSpPr>
              <p:nvPr/>
            </p:nvSpPr>
            <p:spPr bwMode="auto">
              <a:xfrm>
                <a:off x="5320" y="2411"/>
                <a:ext cx="11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500" b="1" i="0" u="none" strike="noStrike" cap="none" normalizeH="0" baseline="0" dirty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14"/>
              <p:cNvSpPr>
                <a:spLocks noChangeArrowheads="1"/>
              </p:cNvSpPr>
              <p:nvPr/>
            </p:nvSpPr>
            <p:spPr bwMode="auto">
              <a:xfrm>
                <a:off x="410" y="3448"/>
                <a:ext cx="305" cy="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21" name="Line 16"/>
              <p:cNvSpPr>
                <a:spLocks noChangeShapeType="1"/>
              </p:cNvSpPr>
              <p:nvPr/>
            </p:nvSpPr>
            <p:spPr bwMode="auto">
              <a:xfrm flipV="1">
                <a:off x="942" y="2449"/>
                <a:ext cx="894" cy="679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22" name="Freeform 17"/>
              <p:cNvSpPr>
                <a:spLocks/>
              </p:cNvSpPr>
              <p:nvPr/>
            </p:nvSpPr>
            <p:spPr bwMode="auto">
              <a:xfrm>
                <a:off x="1825" y="2437"/>
                <a:ext cx="26" cy="21"/>
              </a:xfrm>
              <a:custGeom>
                <a:avLst/>
                <a:gdLst>
                  <a:gd name="T0" fmla="*/ 0 w 26"/>
                  <a:gd name="T1" fmla="*/ 7 h 21"/>
                  <a:gd name="T2" fmla="*/ 26 w 26"/>
                  <a:gd name="T3" fmla="*/ 0 h 21"/>
                  <a:gd name="T4" fmla="*/ 16 w 26"/>
                  <a:gd name="T5" fmla="*/ 21 h 21"/>
                  <a:gd name="T6" fmla="*/ 0 w 26"/>
                  <a:gd name="T7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1">
                    <a:moveTo>
                      <a:pt x="0" y="7"/>
                    </a:moveTo>
                    <a:lnTo>
                      <a:pt x="26" y="0"/>
                    </a:lnTo>
                    <a:lnTo>
                      <a:pt x="16" y="2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23" name="Line 21"/>
              <p:cNvSpPr>
                <a:spLocks noChangeShapeType="1"/>
              </p:cNvSpPr>
              <p:nvPr/>
            </p:nvSpPr>
            <p:spPr bwMode="auto">
              <a:xfrm flipV="1">
                <a:off x="2504" y="2451"/>
                <a:ext cx="602" cy="60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24" name="Freeform 22"/>
              <p:cNvSpPr>
                <a:spLocks/>
              </p:cNvSpPr>
              <p:nvPr/>
            </p:nvSpPr>
            <p:spPr bwMode="auto">
              <a:xfrm>
                <a:off x="3095" y="2437"/>
                <a:ext cx="25" cy="22"/>
              </a:xfrm>
              <a:custGeom>
                <a:avLst/>
                <a:gdLst>
                  <a:gd name="T0" fmla="*/ 0 w 25"/>
                  <a:gd name="T1" fmla="*/ 9 h 22"/>
                  <a:gd name="T2" fmla="*/ 25 w 25"/>
                  <a:gd name="T3" fmla="*/ 0 h 22"/>
                  <a:gd name="T4" fmla="*/ 18 w 25"/>
                  <a:gd name="T5" fmla="*/ 22 h 22"/>
                  <a:gd name="T6" fmla="*/ 0 w 25"/>
                  <a:gd name="T7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2">
                    <a:moveTo>
                      <a:pt x="0" y="9"/>
                    </a:moveTo>
                    <a:lnTo>
                      <a:pt x="25" y="0"/>
                    </a:lnTo>
                    <a:lnTo>
                      <a:pt x="18" y="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25" name="Line 26"/>
              <p:cNvSpPr>
                <a:spLocks noChangeShapeType="1"/>
              </p:cNvSpPr>
              <p:nvPr/>
            </p:nvSpPr>
            <p:spPr bwMode="auto">
              <a:xfrm>
                <a:off x="1494" y="849"/>
                <a:ext cx="583" cy="157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2065" y="2416"/>
                <a:ext cx="23" cy="21"/>
              </a:xfrm>
              <a:custGeom>
                <a:avLst/>
                <a:gdLst>
                  <a:gd name="T0" fmla="*/ 23 w 23"/>
                  <a:gd name="T1" fmla="*/ 0 h 21"/>
                  <a:gd name="T2" fmla="*/ 18 w 23"/>
                  <a:gd name="T3" fmla="*/ 21 h 21"/>
                  <a:gd name="T4" fmla="*/ 0 w 23"/>
                  <a:gd name="T5" fmla="*/ 6 h 21"/>
                  <a:gd name="T6" fmla="*/ 23 w 23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1">
                    <a:moveTo>
                      <a:pt x="23" y="0"/>
                    </a:moveTo>
                    <a:lnTo>
                      <a:pt x="18" y="21"/>
                    </a:lnTo>
                    <a:lnTo>
                      <a:pt x="0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27" name="Rectangle 29"/>
              <p:cNvSpPr>
                <a:spLocks noChangeArrowheads="1"/>
              </p:cNvSpPr>
              <p:nvPr/>
            </p:nvSpPr>
            <p:spPr bwMode="auto">
              <a:xfrm>
                <a:off x="3597" y="3411"/>
                <a:ext cx="536" cy="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28" name="Freeform 32"/>
              <p:cNvSpPr>
                <a:spLocks/>
              </p:cNvSpPr>
              <p:nvPr/>
            </p:nvSpPr>
            <p:spPr bwMode="auto">
              <a:xfrm>
                <a:off x="4610" y="2437"/>
                <a:ext cx="23" cy="22"/>
              </a:xfrm>
              <a:custGeom>
                <a:avLst/>
                <a:gdLst>
                  <a:gd name="T0" fmla="*/ 0 w 23"/>
                  <a:gd name="T1" fmla="*/ 12 h 22"/>
                  <a:gd name="T2" fmla="*/ 23 w 23"/>
                  <a:gd name="T3" fmla="*/ 0 h 22"/>
                  <a:gd name="T4" fmla="*/ 20 w 23"/>
                  <a:gd name="T5" fmla="*/ 22 h 22"/>
                  <a:gd name="T6" fmla="*/ 0 w 23"/>
                  <a:gd name="T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23" y="0"/>
                    </a:lnTo>
                    <a:lnTo>
                      <a:pt x="20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29" name="Rectangle 34"/>
              <p:cNvSpPr>
                <a:spLocks noChangeArrowheads="1"/>
              </p:cNvSpPr>
              <p:nvPr/>
            </p:nvSpPr>
            <p:spPr bwMode="auto">
              <a:xfrm>
                <a:off x="4081" y="784"/>
                <a:ext cx="405" cy="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30" name="Line 36"/>
              <p:cNvSpPr>
                <a:spLocks noChangeShapeType="1"/>
              </p:cNvSpPr>
              <p:nvPr/>
            </p:nvSpPr>
            <p:spPr bwMode="auto">
              <a:xfrm>
                <a:off x="4274" y="870"/>
                <a:ext cx="539" cy="155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31" name="Freeform 37"/>
              <p:cNvSpPr>
                <a:spLocks/>
              </p:cNvSpPr>
              <p:nvPr/>
            </p:nvSpPr>
            <p:spPr bwMode="auto">
              <a:xfrm>
                <a:off x="4800" y="2416"/>
                <a:ext cx="23" cy="21"/>
              </a:xfrm>
              <a:custGeom>
                <a:avLst/>
                <a:gdLst>
                  <a:gd name="T0" fmla="*/ 23 w 23"/>
                  <a:gd name="T1" fmla="*/ 0 h 21"/>
                  <a:gd name="T2" fmla="*/ 18 w 23"/>
                  <a:gd name="T3" fmla="*/ 21 h 21"/>
                  <a:gd name="T4" fmla="*/ 0 w 23"/>
                  <a:gd name="T5" fmla="*/ 5 h 21"/>
                  <a:gd name="T6" fmla="*/ 23 w 23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1">
                    <a:moveTo>
                      <a:pt x="23" y="0"/>
                    </a:moveTo>
                    <a:lnTo>
                      <a:pt x="18" y="21"/>
                    </a:lnTo>
                    <a:lnTo>
                      <a:pt x="0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32" name="Line 39"/>
              <p:cNvSpPr>
                <a:spLocks noChangeShapeType="1"/>
              </p:cNvSpPr>
              <p:nvPr/>
            </p:nvSpPr>
            <p:spPr bwMode="auto">
              <a:xfrm flipH="1">
                <a:off x="4569" y="2783"/>
                <a:ext cx="210" cy="21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33" name="Freeform 40"/>
              <p:cNvSpPr>
                <a:spLocks/>
              </p:cNvSpPr>
              <p:nvPr/>
            </p:nvSpPr>
            <p:spPr bwMode="auto">
              <a:xfrm>
                <a:off x="4555" y="2988"/>
                <a:ext cx="25" cy="21"/>
              </a:xfrm>
              <a:custGeom>
                <a:avLst/>
                <a:gdLst>
                  <a:gd name="T0" fmla="*/ 25 w 25"/>
                  <a:gd name="T1" fmla="*/ 12 h 21"/>
                  <a:gd name="T2" fmla="*/ 0 w 25"/>
                  <a:gd name="T3" fmla="*/ 21 h 21"/>
                  <a:gd name="T4" fmla="*/ 6 w 25"/>
                  <a:gd name="T5" fmla="*/ 0 h 21"/>
                  <a:gd name="T6" fmla="*/ 25 w 25"/>
                  <a:gd name="T7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1">
                    <a:moveTo>
                      <a:pt x="25" y="12"/>
                    </a:moveTo>
                    <a:lnTo>
                      <a:pt x="0" y="21"/>
                    </a:lnTo>
                    <a:lnTo>
                      <a:pt x="6" y="0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34" name="Rectangle 41"/>
              <p:cNvSpPr>
                <a:spLocks noChangeArrowheads="1"/>
              </p:cNvSpPr>
              <p:nvPr/>
            </p:nvSpPr>
            <p:spPr bwMode="auto">
              <a:xfrm>
                <a:off x="4793" y="2748"/>
                <a:ext cx="54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Здоровое и качественное питание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Rectangle 42"/>
              <p:cNvSpPr>
                <a:spLocks noChangeArrowheads="1"/>
              </p:cNvSpPr>
              <p:nvPr/>
            </p:nvSpPr>
            <p:spPr bwMode="auto">
              <a:xfrm>
                <a:off x="4919" y="2780"/>
                <a:ext cx="1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(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Rectangle 43"/>
              <p:cNvSpPr>
                <a:spLocks noChangeArrowheads="1"/>
              </p:cNvSpPr>
              <p:nvPr/>
            </p:nvSpPr>
            <p:spPr bwMode="auto">
              <a:xfrm>
                <a:off x="4932" y="2780"/>
                <a:ext cx="76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соль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44"/>
              <p:cNvSpPr>
                <a:spLocks noChangeArrowheads="1"/>
              </p:cNvSpPr>
              <p:nvPr/>
            </p:nvSpPr>
            <p:spPr bwMode="auto">
              <a:xfrm>
                <a:off x="5012" y="2780"/>
                <a:ext cx="1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45"/>
              <p:cNvSpPr>
                <a:spLocks noChangeArrowheads="1"/>
              </p:cNvSpPr>
              <p:nvPr/>
            </p:nvSpPr>
            <p:spPr bwMode="auto">
              <a:xfrm>
                <a:off x="5032" y="2780"/>
                <a:ext cx="9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сахар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46"/>
              <p:cNvSpPr>
                <a:spLocks noChangeArrowheads="1"/>
              </p:cNvSpPr>
              <p:nvPr/>
            </p:nvSpPr>
            <p:spPr bwMode="auto">
              <a:xfrm>
                <a:off x="5132" y="2780"/>
                <a:ext cx="1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Rectangle 47"/>
              <p:cNvSpPr>
                <a:spLocks noChangeArrowheads="1"/>
              </p:cNvSpPr>
              <p:nvPr/>
            </p:nvSpPr>
            <p:spPr bwMode="auto">
              <a:xfrm>
                <a:off x="5152" y="2780"/>
                <a:ext cx="8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жиры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Rectangle 48"/>
              <p:cNvSpPr>
                <a:spLocks noChangeArrowheads="1"/>
              </p:cNvSpPr>
              <p:nvPr/>
            </p:nvSpPr>
            <p:spPr bwMode="auto">
              <a:xfrm>
                <a:off x="5245" y="2780"/>
                <a:ext cx="1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)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Line 49"/>
              <p:cNvSpPr>
                <a:spLocks noChangeShapeType="1"/>
              </p:cNvSpPr>
              <p:nvPr/>
            </p:nvSpPr>
            <p:spPr bwMode="auto">
              <a:xfrm flipH="1" flipV="1">
                <a:off x="4319" y="2867"/>
                <a:ext cx="505" cy="30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43" name="Freeform 50"/>
              <p:cNvSpPr>
                <a:spLocks/>
              </p:cNvSpPr>
              <p:nvPr/>
            </p:nvSpPr>
            <p:spPr bwMode="auto">
              <a:xfrm>
                <a:off x="4302" y="2857"/>
                <a:ext cx="26" cy="20"/>
              </a:xfrm>
              <a:custGeom>
                <a:avLst/>
                <a:gdLst>
                  <a:gd name="T0" fmla="*/ 12 w 26"/>
                  <a:gd name="T1" fmla="*/ 20 h 20"/>
                  <a:gd name="T2" fmla="*/ 0 w 26"/>
                  <a:gd name="T3" fmla="*/ 0 h 20"/>
                  <a:gd name="T4" fmla="*/ 26 w 26"/>
                  <a:gd name="T5" fmla="*/ 4 h 20"/>
                  <a:gd name="T6" fmla="*/ 12 w 26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0">
                    <a:moveTo>
                      <a:pt x="12" y="20"/>
                    </a:moveTo>
                    <a:lnTo>
                      <a:pt x="0" y="0"/>
                    </a:lnTo>
                    <a:lnTo>
                      <a:pt x="26" y="4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44" name="Rectangle 51"/>
              <p:cNvSpPr>
                <a:spLocks noChangeArrowheads="1"/>
              </p:cNvSpPr>
              <p:nvPr/>
            </p:nvSpPr>
            <p:spPr bwMode="auto">
              <a:xfrm>
                <a:off x="4621" y="3182"/>
                <a:ext cx="36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Здоровый образ жизни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Line 52"/>
              <p:cNvSpPr>
                <a:spLocks noChangeShapeType="1"/>
              </p:cNvSpPr>
              <p:nvPr/>
            </p:nvSpPr>
            <p:spPr bwMode="auto">
              <a:xfrm>
                <a:off x="3935" y="2813"/>
                <a:ext cx="316" cy="79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46" name="Freeform 53"/>
              <p:cNvSpPr>
                <a:spLocks/>
              </p:cNvSpPr>
              <p:nvPr/>
            </p:nvSpPr>
            <p:spPr bwMode="auto">
              <a:xfrm>
                <a:off x="4244" y="2882"/>
                <a:ext cx="27" cy="19"/>
              </a:xfrm>
              <a:custGeom>
                <a:avLst/>
                <a:gdLst>
                  <a:gd name="T0" fmla="*/ 7 w 27"/>
                  <a:gd name="T1" fmla="*/ 0 h 19"/>
                  <a:gd name="T2" fmla="*/ 27 w 27"/>
                  <a:gd name="T3" fmla="*/ 15 h 19"/>
                  <a:gd name="T4" fmla="*/ 0 w 27"/>
                  <a:gd name="T5" fmla="*/ 19 h 19"/>
                  <a:gd name="T6" fmla="*/ 7 w 2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9">
                    <a:moveTo>
                      <a:pt x="7" y="0"/>
                    </a:moveTo>
                    <a:lnTo>
                      <a:pt x="27" y="15"/>
                    </a:lnTo>
                    <a:lnTo>
                      <a:pt x="0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47" name="Rectangle 54"/>
              <p:cNvSpPr>
                <a:spLocks noChangeArrowheads="1"/>
              </p:cNvSpPr>
              <p:nvPr/>
            </p:nvSpPr>
            <p:spPr bwMode="auto">
              <a:xfrm>
                <a:off x="3415" y="2778"/>
                <a:ext cx="167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Культурно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Rectangle 55"/>
              <p:cNvSpPr>
                <a:spLocks noChangeArrowheads="1"/>
              </p:cNvSpPr>
              <p:nvPr/>
            </p:nvSpPr>
            <p:spPr bwMode="auto">
              <a:xfrm>
                <a:off x="3599" y="2778"/>
                <a:ext cx="1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Rectangle 56"/>
              <p:cNvSpPr>
                <a:spLocks noChangeArrowheads="1"/>
              </p:cNvSpPr>
              <p:nvPr/>
            </p:nvSpPr>
            <p:spPr bwMode="auto">
              <a:xfrm>
                <a:off x="3609" y="2778"/>
                <a:ext cx="285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образовательный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57"/>
              <p:cNvSpPr>
                <a:spLocks noChangeArrowheads="1"/>
              </p:cNvSpPr>
              <p:nvPr/>
            </p:nvSpPr>
            <p:spPr bwMode="auto">
              <a:xfrm>
                <a:off x="3505" y="2813"/>
                <a:ext cx="306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уровень населения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Line 58"/>
              <p:cNvSpPr>
                <a:spLocks noChangeShapeType="1"/>
              </p:cNvSpPr>
              <p:nvPr/>
            </p:nvSpPr>
            <p:spPr bwMode="auto">
              <a:xfrm flipH="1">
                <a:off x="4394" y="994"/>
                <a:ext cx="99" cy="13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52" name="Freeform 59"/>
              <p:cNvSpPr>
                <a:spLocks/>
              </p:cNvSpPr>
              <p:nvPr/>
            </p:nvSpPr>
            <p:spPr bwMode="auto">
              <a:xfrm>
                <a:off x="4383" y="1124"/>
                <a:ext cx="23" cy="22"/>
              </a:xfrm>
              <a:custGeom>
                <a:avLst/>
                <a:gdLst>
                  <a:gd name="T0" fmla="*/ 23 w 23"/>
                  <a:gd name="T1" fmla="*/ 10 h 22"/>
                  <a:gd name="T2" fmla="*/ 0 w 23"/>
                  <a:gd name="T3" fmla="*/ 22 h 22"/>
                  <a:gd name="T4" fmla="*/ 2 w 23"/>
                  <a:gd name="T5" fmla="*/ 0 h 22"/>
                  <a:gd name="T6" fmla="*/ 23 w 23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2">
                    <a:moveTo>
                      <a:pt x="23" y="10"/>
                    </a:moveTo>
                    <a:lnTo>
                      <a:pt x="0" y="22"/>
                    </a:lnTo>
                    <a:lnTo>
                      <a:pt x="2" y="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53" name="Rectangle 60"/>
              <p:cNvSpPr>
                <a:spLocks noChangeArrowheads="1"/>
              </p:cNvSpPr>
              <p:nvPr/>
            </p:nvSpPr>
            <p:spPr bwMode="auto">
              <a:xfrm>
                <a:off x="4505" y="976"/>
                <a:ext cx="37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Простой оборудования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Line 61"/>
              <p:cNvSpPr>
                <a:spLocks noChangeShapeType="1"/>
              </p:cNvSpPr>
              <p:nvPr/>
            </p:nvSpPr>
            <p:spPr bwMode="auto">
              <a:xfrm flipH="1">
                <a:off x="4469" y="1163"/>
                <a:ext cx="217" cy="18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55" name="Freeform 62"/>
              <p:cNvSpPr>
                <a:spLocks/>
              </p:cNvSpPr>
              <p:nvPr/>
            </p:nvSpPr>
            <p:spPr bwMode="auto">
              <a:xfrm>
                <a:off x="4454" y="1335"/>
                <a:ext cx="25" cy="21"/>
              </a:xfrm>
              <a:custGeom>
                <a:avLst/>
                <a:gdLst>
                  <a:gd name="T0" fmla="*/ 25 w 25"/>
                  <a:gd name="T1" fmla="*/ 14 h 21"/>
                  <a:gd name="T2" fmla="*/ 0 w 25"/>
                  <a:gd name="T3" fmla="*/ 21 h 21"/>
                  <a:gd name="T4" fmla="*/ 8 w 25"/>
                  <a:gd name="T5" fmla="*/ 0 h 21"/>
                  <a:gd name="T6" fmla="*/ 25 w 25"/>
                  <a:gd name="T7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1">
                    <a:moveTo>
                      <a:pt x="25" y="14"/>
                    </a:moveTo>
                    <a:lnTo>
                      <a:pt x="0" y="21"/>
                    </a:lnTo>
                    <a:lnTo>
                      <a:pt x="8" y="0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56" name="Rectangle 63"/>
              <p:cNvSpPr>
                <a:spLocks noChangeArrowheads="1"/>
              </p:cNvSpPr>
              <p:nvPr/>
            </p:nvSpPr>
            <p:spPr bwMode="auto">
              <a:xfrm>
                <a:off x="4712" y="1109"/>
                <a:ext cx="525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Низкая доступность для жителей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Rectangle 64"/>
              <p:cNvSpPr>
                <a:spLocks noChangeArrowheads="1"/>
              </p:cNvSpPr>
              <p:nvPr/>
            </p:nvSpPr>
            <p:spPr bwMode="auto">
              <a:xfrm>
                <a:off x="4699" y="1144"/>
                <a:ext cx="54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сельской местности и отдаленных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Rectangle 65"/>
              <p:cNvSpPr>
                <a:spLocks noChangeArrowheads="1"/>
              </p:cNvSpPr>
              <p:nvPr/>
            </p:nvSpPr>
            <p:spPr bwMode="auto">
              <a:xfrm>
                <a:off x="4928" y="1179"/>
                <a:ext cx="13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районов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Line 66"/>
              <p:cNvSpPr>
                <a:spLocks noChangeShapeType="1"/>
              </p:cNvSpPr>
              <p:nvPr/>
            </p:nvSpPr>
            <p:spPr bwMode="auto">
              <a:xfrm flipH="1">
                <a:off x="4685" y="1456"/>
                <a:ext cx="644" cy="528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60" name="Freeform 67"/>
              <p:cNvSpPr>
                <a:spLocks/>
              </p:cNvSpPr>
              <p:nvPr/>
            </p:nvSpPr>
            <p:spPr bwMode="auto">
              <a:xfrm>
                <a:off x="4670" y="1975"/>
                <a:ext cx="25" cy="21"/>
              </a:xfrm>
              <a:custGeom>
                <a:avLst/>
                <a:gdLst>
                  <a:gd name="T0" fmla="*/ 25 w 25"/>
                  <a:gd name="T1" fmla="*/ 15 h 21"/>
                  <a:gd name="T2" fmla="*/ 0 w 25"/>
                  <a:gd name="T3" fmla="*/ 21 h 21"/>
                  <a:gd name="T4" fmla="*/ 8 w 25"/>
                  <a:gd name="T5" fmla="*/ 0 h 21"/>
                  <a:gd name="T6" fmla="*/ 25 w 25"/>
                  <a:gd name="T7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1">
                    <a:moveTo>
                      <a:pt x="25" y="15"/>
                    </a:moveTo>
                    <a:lnTo>
                      <a:pt x="0" y="21"/>
                    </a:lnTo>
                    <a:lnTo>
                      <a:pt x="8" y="0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61" name="Rectangle 68"/>
              <p:cNvSpPr>
                <a:spLocks noChangeArrowheads="1"/>
              </p:cNvSpPr>
              <p:nvPr/>
            </p:nvSpPr>
            <p:spPr bwMode="auto">
              <a:xfrm>
                <a:off x="4699" y="1675"/>
                <a:ext cx="602" cy="1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62" name="Rectangle 69"/>
              <p:cNvSpPr>
                <a:spLocks noChangeArrowheads="1"/>
              </p:cNvSpPr>
              <p:nvPr/>
            </p:nvSpPr>
            <p:spPr bwMode="auto">
              <a:xfrm>
                <a:off x="4699" y="1674"/>
                <a:ext cx="55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Низкая доступность современного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70"/>
              <p:cNvSpPr>
                <a:spLocks noChangeArrowheads="1"/>
              </p:cNvSpPr>
              <p:nvPr/>
            </p:nvSpPr>
            <p:spPr bwMode="auto">
              <a:xfrm>
                <a:off x="4767" y="1707"/>
                <a:ext cx="13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лечебно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71"/>
              <p:cNvSpPr>
                <a:spLocks noChangeArrowheads="1"/>
              </p:cNvSpPr>
              <p:nvPr/>
            </p:nvSpPr>
            <p:spPr bwMode="auto">
              <a:xfrm>
                <a:off x="4912" y="1707"/>
                <a:ext cx="1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72"/>
              <p:cNvSpPr>
                <a:spLocks noChangeArrowheads="1"/>
              </p:cNvSpPr>
              <p:nvPr/>
            </p:nvSpPr>
            <p:spPr bwMode="auto">
              <a:xfrm>
                <a:off x="4922" y="1707"/>
                <a:ext cx="28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диагностического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73"/>
              <p:cNvSpPr>
                <a:spLocks noChangeArrowheads="1"/>
              </p:cNvSpPr>
              <p:nvPr/>
            </p:nvSpPr>
            <p:spPr bwMode="auto">
              <a:xfrm>
                <a:off x="4873" y="1741"/>
                <a:ext cx="22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оборудования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Line 74"/>
              <p:cNvSpPr>
                <a:spLocks noChangeShapeType="1"/>
              </p:cNvSpPr>
              <p:nvPr/>
            </p:nvSpPr>
            <p:spPr bwMode="auto">
              <a:xfrm>
                <a:off x="3743" y="1095"/>
                <a:ext cx="713" cy="31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68" name="Freeform 75"/>
              <p:cNvSpPr>
                <a:spLocks/>
              </p:cNvSpPr>
              <p:nvPr/>
            </p:nvSpPr>
            <p:spPr bwMode="auto">
              <a:xfrm>
                <a:off x="4448" y="1398"/>
                <a:ext cx="26" cy="18"/>
              </a:xfrm>
              <a:custGeom>
                <a:avLst/>
                <a:gdLst>
                  <a:gd name="T0" fmla="*/ 11 w 26"/>
                  <a:gd name="T1" fmla="*/ 0 h 18"/>
                  <a:gd name="T2" fmla="*/ 26 w 26"/>
                  <a:gd name="T3" fmla="*/ 18 h 18"/>
                  <a:gd name="T4" fmla="*/ 0 w 26"/>
                  <a:gd name="T5" fmla="*/ 18 h 18"/>
                  <a:gd name="T6" fmla="*/ 11 w 2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8">
                    <a:moveTo>
                      <a:pt x="11" y="0"/>
                    </a:moveTo>
                    <a:lnTo>
                      <a:pt x="26" y="18"/>
                    </a:lnTo>
                    <a:lnTo>
                      <a:pt x="0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69" name="Rectangle 76"/>
              <p:cNvSpPr>
                <a:spLocks noChangeArrowheads="1"/>
              </p:cNvSpPr>
              <p:nvPr/>
            </p:nvSpPr>
            <p:spPr bwMode="auto">
              <a:xfrm>
                <a:off x="3460" y="1018"/>
                <a:ext cx="507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Необходимость переоснащения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0" name="Rectangle 77"/>
              <p:cNvSpPr>
                <a:spLocks noChangeArrowheads="1"/>
              </p:cNvSpPr>
              <p:nvPr/>
            </p:nvSpPr>
            <p:spPr bwMode="auto">
              <a:xfrm>
                <a:off x="4016" y="1018"/>
                <a:ext cx="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Rectangle 78"/>
              <p:cNvSpPr>
                <a:spLocks noChangeArrowheads="1"/>
              </p:cNvSpPr>
              <p:nvPr/>
            </p:nvSpPr>
            <p:spPr bwMode="auto">
              <a:xfrm>
                <a:off x="3434" y="1053"/>
                <a:ext cx="563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региональных сосудистых центров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Line 79"/>
              <p:cNvSpPr>
                <a:spLocks noChangeShapeType="1"/>
              </p:cNvSpPr>
              <p:nvPr/>
            </p:nvSpPr>
            <p:spPr bwMode="auto">
              <a:xfrm>
                <a:off x="2420" y="2580"/>
                <a:ext cx="531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73" name="Freeform 80"/>
              <p:cNvSpPr>
                <a:spLocks/>
              </p:cNvSpPr>
              <p:nvPr/>
            </p:nvSpPr>
            <p:spPr bwMode="auto">
              <a:xfrm>
                <a:off x="2948" y="2570"/>
                <a:ext cx="24" cy="20"/>
              </a:xfrm>
              <a:custGeom>
                <a:avLst/>
                <a:gdLst>
                  <a:gd name="T0" fmla="*/ 0 w 24"/>
                  <a:gd name="T1" fmla="*/ 0 h 20"/>
                  <a:gd name="T2" fmla="*/ 24 w 24"/>
                  <a:gd name="T3" fmla="*/ 10 h 20"/>
                  <a:gd name="T4" fmla="*/ 0 w 24"/>
                  <a:gd name="T5" fmla="*/ 20 h 20"/>
                  <a:gd name="T6" fmla="*/ 0 w 2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0">
                    <a:moveTo>
                      <a:pt x="0" y="0"/>
                    </a:moveTo>
                    <a:lnTo>
                      <a:pt x="24" y="1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74" name="Rectangle 81"/>
              <p:cNvSpPr>
                <a:spLocks noChangeArrowheads="1"/>
              </p:cNvSpPr>
              <p:nvPr/>
            </p:nvSpPr>
            <p:spPr bwMode="auto">
              <a:xfrm>
                <a:off x="2218" y="2502"/>
                <a:ext cx="37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Лекарственная терапия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Rectangle 82"/>
              <p:cNvSpPr>
                <a:spLocks noChangeArrowheads="1"/>
              </p:cNvSpPr>
              <p:nvPr/>
            </p:nvSpPr>
            <p:spPr bwMode="auto">
              <a:xfrm>
                <a:off x="2286" y="2537"/>
                <a:ext cx="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Rectangle 83"/>
              <p:cNvSpPr>
                <a:spLocks noChangeArrowheads="1"/>
              </p:cNvSpPr>
              <p:nvPr/>
            </p:nvSpPr>
            <p:spPr bwMode="auto">
              <a:xfrm>
                <a:off x="2296" y="2537"/>
                <a:ext cx="237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вне рамок ДЛО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Line 84"/>
              <p:cNvSpPr>
                <a:spLocks noChangeShapeType="1"/>
              </p:cNvSpPr>
              <p:nvPr/>
            </p:nvSpPr>
            <p:spPr bwMode="auto">
              <a:xfrm flipH="1" flipV="1">
                <a:off x="2554" y="3009"/>
                <a:ext cx="416" cy="128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78" name="Freeform 85"/>
              <p:cNvSpPr>
                <a:spLocks/>
              </p:cNvSpPr>
              <p:nvPr/>
            </p:nvSpPr>
            <p:spPr bwMode="auto">
              <a:xfrm>
                <a:off x="2535" y="3001"/>
                <a:ext cx="26" cy="18"/>
              </a:xfrm>
              <a:custGeom>
                <a:avLst/>
                <a:gdLst>
                  <a:gd name="T0" fmla="*/ 18 w 26"/>
                  <a:gd name="T1" fmla="*/ 18 h 18"/>
                  <a:gd name="T2" fmla="*/ 0 w 26"/>
                  <a:gd name="T3" fmla="*/ 2 h 18"/>
                  <a:gd name="T4" fmla="*/ 26 w 26"/>
                  <a:gd name="T5" fmla="*/ 0 h 18"/>
                  <a:gd name="T6" fmla="*/ 18 w 2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8">
                    <a:moveTo>
                      <a:pt x="18" y="18"/>
                    </a:moveTo>
                    <a:lnTo>
                      <a:pt x="0" y="2"/>
                    </a:lnTo>
                    <a:lnTo>
                      <a:pt x="26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79" name="Rectangle 86"/>
              <p:cNvSpPr>
                <a:spLocks noChangeArrowheads="1"/>
              </p:cNvSpPr>
              <p:nvPr/>
            </p:nvSpPr>
            <p:spPr bwMode="auto">
              <a:xfrm>
                <a:off x="2985" y="3102"/>
                <a:ext cx="38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Льготное лекарственное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Rectangle 87"/>
              <p:cNvSpPr>
                <a:spLocks noChangeArrowheads="1"/>
              </p:cNvSpPr>
              <p:nvPr/>
            </p:nvSpPr>
            <p:spPr bwMode="auto">
              <a:xfrm>
                <a:off x="3408" y="3102"/>
                <a:ext cx="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Rectangle 88"/>
              <p:cNvSpPr>
                <a:spLocks noChangeArrowheads="1"/>
              </p:cNvSpPr>
              <p:nvPr/>
            </p:nvSpPr>
            <p:spPr bwMode="auto">
              <a:xfrm>
                <a:off x="3091" y="3137"/>
                <a:ext cx="202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обеспечение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2" name="Line 89"/>
              <p:cNvSpPr>
                <a:spLocks noChangeShapeType="1"/>
              </p:cNvSpPr>
              <p:nvPr/>
            </p:nvSpPr>
            <p:spPr bwMode="auto">
              <a:xfrm flipH="1" flipV="1">
                <a:off x="2812" y="3104"/>
                <a:ext cx="77" cy="34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83" name="Freeform 90"/>
              <p:cNvSpPr>
                <a:spLocks/>
              </p:cNvSpPr>
              <p:nvPr/>
            </p:nvSpPr>
            <p:spPr bwMode="auto">
              <a:xfrm>
                <a:off x="2801" y="3087"/>
                <a:ext cx="24" cy="21"/>
              </a:xfrm>
              <a:custGeom>
                <a:avLst/>
                <a:gdLst>
                  <a:gd name="T0" fmla="*/ 0 w 24"/>
                  <a:gd name="T1" fmla="*/ 21 h 21"/>
                  <a:gd name="T2" fmla="*/ 8 w 24"/>
                  <a:gd name="T3" fmla="*/ 0 h 21"/>
                  <a:gd name="T4" fmla="*/ 24 w 24"/>
                  <a:gd name="T5" fmla="*/ 18 h 21"/>
                  <a:gd name="T6" fmla="*/ 0 w 24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1">
                    <a:moveTo>
                      <a:pt x="0" y="21"/>
                    </a:moveTo>
                    <a:lnTo>
                      <a:pt x="8" y="0"/>
                    </a:lnTo>
                    <a:lnTo>
                      <a:pt x="24" y="1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84" name="Rectangle 91"/>
              <p:cNvSpPr>
                <a:spLocks noChangeArrowheads="1"/>
              </p:cNvSpPr>
              <p:nvPr/>
            </p:nvSpPr>
            <p:spPr bwMode="auto">
              <a:xfrm>
                <a:off x="2547" y="3233"/>
                <a:ext cx="603" cy="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85" name="Rectangle 92"/>
              <p:cNvSpPr>
                <a:spLocks noChangeArrowheads="1"/>
              </p:cNvSpPr>
              <p:nvPr/>
            </p:nvSpPr>
            <p:spPr bwMode="auto">
              <a:xfrm>
                <a:off x="2548" y="3233"/>
                <a:ext cx="55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Несовершенство законодательной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Rectangle 93"/>
              <p:cNvSpPr>
                <a:spLocks noChangeArrowheads="1"/>
              </p:cNvSpPr>
              <p:nvPr/>
            </p:nvSpPr>
            <p:spPr bwMode="auto">
              <a:xfrm>
                <a:off x="2810" y="3265"/>
                <a:ext cx="7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базы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Line 94"/>
              <p:cNvSpPr>
                <a:spLocks noChangeShapeType="1"/>
              </p:cNvSpPr>
              <p:nvPr/>
            </p:nvSpPr>
            <p:spPr bwMode="auto">
              <a:xfrm flipV="1">
                <a:off x="2436" y="2590"/>
                <a:ext cx="148" cy="8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88" name="Freeform 95"/>
              <p:cNvSpPr>
                <a:spLocks/>
              </p:cNvSpPr>
              <p:nvPr/>
            </p:nvSpPr>
            <p:spPr bwMode="auto">
              <a:xfrm>
                <a:off x="2575" y="2580"/>
                <a:ext cx="26" cy="20"/>
              </a:xfrm>
              <a:custGeom>
                <a:avLst/>
                <a:gdLst>
                  <a:gd name="T0" fmla="*/ 0 w 26"/>
                  <a:gd name="T1" fmla="*/ 4 h 20"/>
                  <a:gd name="T2" fmla="*/ 26 w 26"/>
                  <a:gd name="T3" fmla="*/ 0 h 20"/>
                  <a:gd name="T4" fmla="*/ 14 w 26"/>
                  <a:gd name="T5" fmla="*/ 20 h 20"/>
                  <a:gd name="T6" fmla="*/ 0 w 26"/>
                  <a:gd name="T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0">
                    <a:moveTo>
                      <a:pt x="0" y="4"/>
                    </a:moveTo>
                    <a:lnTo>
                      <a:pt x="26" y="0"/>
                    </a:lnTo>
                    <a:lnTo>
                      <a:pt x="14" y="2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89" name="Rectangle 96"/>
              <p:cNvSpPr>
                <a:spLocks noChangeArrowheads="1"/>
              </p:cNvSpPr>
              <p:nvPr/>
            </p:nvSpPr>
            <p:spPr bwMode="auto">
              <a:xfrm>
                <a:off x="1982" y="2657"/>
                <a:ext cx="405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Приверженность терапии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Line 97"/>
              <p:cNvSpPr>
                <a:spLocks noChangeShapeType="1"/>
              </p:cNvSpPr>
              <p:nvPr/>
            </p:nvSpPr>
            <p:spPr bwMode="auto">
              <a:xfrm flipH="1" flipV="1">
                <a:off x="951" y="3165"/>
                <a:ext cx="543" cy="24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91" name="Freeform 98"/>
              <p:cNvSpPr>
                <a:spLocks/>
              </p:cNvSpPr>
              <p:nvPr/>
            </p:nvSpPr>
            <p:spPr bwMode="auto">
              <a:xfrm>
                <a:off x="933" y="3157"/>
                <a:ext cx="27" cy="18"/>
              </a:xfrm>
              <a:custGeom>
                <a:avLst/>
                <a:gdLst>
                  <a:gd name="T0" fmla="*/ 15 w 27"/>
                  <a:gd name="T1" fmla="*/ 18 h 18"/>
                  <a:gd name="T2" fmla="*/ 0 w 27"/>
                  <a:gd name="T3" fmla="*/ 0 h 18"/>
                  <a:gd name="T4" fmla="*/ 27 w 27"/>
                  <a:gd name="T5" fmla="*/ 1 h 18"/>
                  <a:gd name="T6" fmla="*/ 15 w 2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8">
                    <a:moveTo>
                      <a:pt x="15" y="18"/>
                    </a:moveTo>
                    <a:lnTo>
                      <a:pt x="0" y="0"/>
                    </a:lnTo>
                    <a:lnTo>
                      <a:pt x="27" y="1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92" name="Rectangle 99"/>
              <p:cNvSpPr>
                <a:spLocks noChangeArrowheads="1"/>
              </p:cNvSpPr>
              <p:nvPr/>
            </p:nvSpPr>
            <p:spPr bwMode="auto">
              <a:xfrm>
                <a:off x="1591" y="3386"/>
                <a:ext cx="103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Кадры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Line 100"/>
              <p:cNvSpPr>
                <a:spLocks noChangeShapeType="1"/>
              </p:cNvSpPr>
              <p:nvPr/>
            </p:nvSpPr>
            <p:spPr bwMode="auto">
              <a:xfrm flipV="1">
                <a:off x="1093" y="3321"/>
                <a:ext cx="167" cy="199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94" name="Freeform 101"/>
              <p:cNvSpPr>
                <a:spLocks/>
              </p:cNvSpPr>
              <p:nvPr/>
            </p:nvSpPr>
            <p:spPr bwMode="auto">
              <a:xfrm>
                <a:off x="1249" y="3307"/>
                <a:ext cx="23" cy="22"/>
              </a:xfrm>
              <a:custGeom>
                <a:avLst/>
                <a:gdLst>
                  <a:gd name="T0" fmla="*/ 0 w 23"/>
                  <a:gd name="T1" fmla="*/ 10 h 22"/>
                  <a:gd name="T2" fmla="*/ 23 w 23"/>
                  <a:gd name="T3" fmla="*/ 0 h 22"/>
                  <a:gd name="T4" fmla="*/ 19 w 23"/>
                  <a:gd name="T5" fmla="*/ 22 h 22"/>
                  <a:gd name="T6" fmla="*/ 0 w 23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2">
                    <a:moveTo>
                      <a:pt x="0" y="10"/>
                    </a:moveTo>
                    <a:lnTo>
                      <a:pt x="23" y="0"/>
                    </a:lnTo>
                    <a:lnTo>
                      <a:pt x="19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95" name="Rectangle 102"/>
              <p:cNvSpPr>
                <a:spLocks noChangeArrowheads="1"/>
              </p:cNvSpPr>
              <p:nvPr/>
            </p:nvSpPr>
            <p:spPr bwMode="auto">
              <a:xfrm>
                <a:off x="918" y="3533"/>
                <a:ext cx="32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Престиж профессии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Line 103"/>
              <p:cNvSpPr>
                <a:spLocks noChangeShapeType="1"/>
              </p:cNvSpPr>
              <p:nvPr/>
            </p:nvSpPr>
            <p:spPr bwMode="auto">
              <a:xfrm flipH="1">
                <a:off x="1059" y="3087"/>
                <a:ext cx="226" cy="109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97" name="Freeform 104"/>
              <p:cNvSpPr>
                <a:spLocks/>
              </p:cNvSpPr>
              <p:nvPr/>
            </p:nvSpPr>
            <p:spPr bwMode="auto">
              <a:xfrm>
                <a:off x="1040" y="3186"/>
                <a:ext cx="27" cy="19"/>
              </a:xfrm>
              <a:custGeom>
                <a:avLst/>
                <a:gdLst>
                  <a:gd name="T0" fmla="*/ 27 w 27"/>
                  <a:gd name="T1" fmla="*/ 17 h 19"/>
                  <a:gd name="T2" fmla="*/ 0 w 27"/>
                  <a:gd name="T3" fmla="*/ 19 h 19"/>
                  <a:gd name="T4" fmla="*/ 15 w 27"/>
                  <a:gd name="T5" fmla="*/ 0 h 19"/>
                  <a:gd name="T6" fmla="*/ 27 w 27"/>
                  <a:gd name="T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9">
                    <a:moveTo>
                      <a:pt x="27" y="17"/>
                    </a:moveTo>
                    <a:lnTo>
                      <a:pt x="0" y="19"/>
                    </a:lnTo>
                    <a:lnTo>
                      <a:pt x="15" y="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298" name="Rectangle 105"/>
              <p:cNvSpPr>
                <a:spLocks noChangeArrowheads="1"/>
              </p:cNvSpPr>
              <p:nvPr/>
            </p:nvSpPr>
            <p:spPr bwMode="auto">
              <a:xfrm>
                <a:off x="1296" y="3070"/>
                <a:ext cx="29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Целевое обучение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Line 106"/>
              <p:cNvSpPr>
                <a:spLocks noChangeShapeType="1"/>
              </p:cNvSpPr>
              <p:nvPr/>
            </p:nvSpPr>
            <p:spPr bwMode="auto">
              <a:xfrm flipH="1">
                <a:off x="1397" y="3260"/>
                <a:ext cx="271" cy="8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00" name="Freeform 107"/>
              <p:cNvSpPr>
                <a:spLocks/>
              </p:cNvSpPr>
              <p:nvPr/>
            </p:nvSpPr>
            <p:spPr bwMode="auto">
              <a:xfrm>
                <a:off x="1378" y="3337"/>
                <a:ext cx="26" cy="19"/>
              </a:xfrm>
              <a:custGeom>
                <a:avLst/>
                <a:gdLst>
                  <a:gd name="T0" fmla="*/ 26 w 26"/>
                  <a:gd name="T1" fmla="*/ 19 h 19"/>
                  <a:gd name="T2" fmla="*/ 0 w 26"/>
                  <a:gd name="T3" fmla="*/ 17 h 19"/>
                  <a:gd name="T4" fmla="*/ 18 w 26"/>
                  <a:gd name="T5" fmla="*/ 0 h 19"/>
                  <a:gd name="T6" fmla="*/ 26 w 26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26" y="19"/>
                    </a:moveTo>
                    <a:lnTo>
                      <a:pt x="0" y="17"/>
                    </a:lnTo>
                    <a:lnTo>
                      <a:pt x="18" y="0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01" name="Rectangle 108"/>
              <p:cNvSpPr>
                <a:spLocks noChangeArrowheads="1"/>
              </p:cNvSpPr>
              <p:nvPr/>
            </p:nvSpPr>
            <p:spPr bwMode="auto">
              <a:xfrm>
                <a:off x="1410" y="3212"/>
                <a:ext cx="47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Меры социальной поддержки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" name="Line 109"/>
              <p:cNvSpPr>
                <a:spLocks noChangeShapeType="1"/>
              </p:cNvSpPr>
              <p:nvPr/>
            </p:nvSpPr>
            <p:spPr bwMode="auto">
              <a:xfrm flipH="1" flipV="1">
                <a:off x="1439" y="3396"/>
                <a:ext cx="40" cy="19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03" name="Freeform 110"/>
              <p:cNvSpPr>
                <a:spLocks/>
              </p:cNvSpPr>
              <p:nvPr/>
            </p:nvSpPr>
            <p:spPr bwMode="auto">
              <a:xfrm>
                <a:off x="1428" y="3379"/>
                <a:ext cx="24" cy="21"/>
              </a:xfrm>
              <a:custGeom>
                <a:avLst/>
                <a:gdLst>
                  <a:gd name="T0" fmla="*/ 0 w 24"/>
                  <a:gd name="T1" fmla="*/ 21 h 21"/>
                  <a:gd name="T2" fmla="*/ 8 w 24"/>
                  <a:gd name="T3" fmla="*/ 0 h 21"/>
                  <a:gd name="T4" fmla="*/ 24 w 24"/>
                  <a:gd name="T5" fmla="*/ 18 h 21"/>
                  <a:gd name="T6" fmla="*/ 0 w 24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1">
                    <a:moveTo>
                      <a:pt x="0" y="21"/>
                    </a:moveTo>
                    <a:lnTo>
                      <a:pt x="8" y="0"/>
                    </a:lnTo>
                    <a:lnTo>
                      <a:pt x="24" y="1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04" name="Rectangle 111"/>
              <p:cNvSpPr>
                <a:spLocks noChangeArrowheads="1"/>
              </p:cNvSpPr>
              <p:nvPr/>
            </p:nvSpPr>
            <p:spPr bwMode="auto">
              <a:xfrm>
                <a:off x="1361" y="3605"/>
                <a:ext cx="216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аккредитация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Line 112"/>
              <p:cNvSpPr>
                <a:spLocks noChangeShapeType="1"/>
              </p:cNvSpPr>
              <p:nvPr/>
            </p:nvSpPr>
            <p:spPr bwMode="auto">
              <a:xfrm>
                <a:off x="709" y="2654"/>
                <a:ext cx="631" cy="16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06" name="Freeform 113"/>
              <p:cNvSpPr>
                <a:spLocks/>
              </p:cNvSpPr>
              <p:nvPr/>
            </p:nvSpPr>
            <p:spPr bwMode="auto">
              <a:xfrm>
                <a:off x="1333" y="2807"/>
                <a:ext cx="26" cy="19"/>
              </a:xfrm>
              <a:custGeom>
                <a:avLst/>
                <a:gdLst>
                  <a:gd name="T0" fmla="*/ 7 w 26"/>
                  <a:gd name="T1" fmla="*/ 0 h 19"/>
                  <a:gd name="T2" fmla="*/ 26 w 26"/>
                  <a:gd name="T3" fmla="*/ 16 h 19"/>
                  <a:gd name="T4" fmla="*/ 0 w 26"/>
                  <a:gd name="T5" fmla="*/ 19 h 19"/>
                  <a:gd name="T6" fmla="*/ 7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7" y="0"/>
                    </a:moveTo>
                    <a:lnTo>
                      <a:pt x="26" y="16"/>
                    </a:lnTo>
                    <a:lnTo>
                      <a:pt x="0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07" name="Rectangle 114"/>
              <p:cNvSpPr>
                <a:spLocks noChangeArrowheads="1"/>
              </p:cNvSpPr>
              <p:nvPr/>
            </p:nvSpPr>
            <p:spPr bwMode="auto">
              <a:xfrm>
                <a:off x="579" y="2606"/>
                <a:ext cx="23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Факторы риска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Line 115"/>
              <p:cNvSpPr>
                <a:spLocks noChangeShapeType="1"/>
              </p:cNvSpPr>
              <p:nvPr/>
            </p:nvSpPr>
            <p:spPr bwMode="auto">
              <a:xfrm flipV="1">
                <a:off x="1051" y="2774"/>
                <a:ext cx="49" cy="12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09" name="Freeform 116"/>
              <p:cNvSpPr>
                <a:spLocks/>
              </p:cNvSpPr>
              <p:nvPr/>
            </p:nvSpPr>
            <p:spPr bwMode="auto">
              <a:xfrm>
                <a:off x="1088" y="2757"/>
                <a:ext cx="23" cy="22"/>
              </a:xfrm>
              <a:custGeom>
                <a:avLst/>
                <a:gdLst>
                  <a:gd name="T0" fmla="*/ 0 w 23"/>
                  <a:gd name="T1" fmla="*/ 16 h 22"/>
                  <a:gd name="T2" fmla="*/ 19 w 23"/>
                  <a:gd name="T3" fmla="*/ 0 h 22"/>
                  <a:gd name="T4" fmla="*/ 23 w 23"/>
                  <a:gd name="T5" fmla="*/ 22 h 22"/>
                  <a:gd name="T6" fmla="*/ 0 w 23"/>
                  <a:gd name="T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2">
                    <a:moveTo>
                      <a:pt x="0" y="16"/>
                    </a:moveTo>
                    <a:lnTo>
                      <a:pt x="19" y="0"/>
                    </a:lnTo>
                    <a:lnTo>
                      <a:pt x="23" y="2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10" name="Rectangle 117"/>
              <p:cNvSpPr>
                <a:spLocks noChangeArrowheads="1"/>
              </p:cNvSpPr>
              <p:nvPr/>
            </p:nvSpPr>
            <p:spPr bwMode="auto">
              <a:xfrm>
                <a:off x="925" y="2901"/>
                <a:ext cx="226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Артериальная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Rectangle 118"/>
              <p:cNvSpPr>
                <a:spLocks noChangeArrowheads="1"/>
              </p:cNvSpPr>
              <p:nvPr/>
            </p:nvSpPr>
            <p:spPr bwMode="auto">
              <a:xfrm>
                <a:off x="1170" y="2901"/>
                <a:ext cx="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2" name="Rectangle 119"/>
              <p:cNvSpPr>
                <a:spLocks noChangeArrowheads="1"/>
              </p:cNvSpPr>
              <p:nvPr/>
            </p:nvSpPr>
            <p:spPr bwMode="auto">
              <a:xfrm>
                <a:off x="954" y="2933"/>
                <a:ext cx="18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гипертония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Line 120"/>
              <p:cNvSpPr>
                <a:spLocks noChangeShapeType="1"/>
              </p:cNvSpPr>
              <p:nvPr/>
            </p:nvSpPr>
            <p:spPr bwMode="auto">
              <a:xfrm flipH="1">
                <a:off x="1166" y="2613"/>
                <a:ext cx="14" cy="14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14" name="Freeform 121"/>
              <p:cNvSpPr>
                <a:spLocks/>
              </p:cNvSpPr>
              <p:nvPr/>
            </p:nvSpPr>
            <p:spPr bwMode="auto">
              <a:xfrm>
                <a:off x="1155" y="2752"/>
                <a:ext cx="23" cy="20"/>
              </a:xfrm>
              <a:custGeom>
                <a:avLst/>
                <a:gdLst>
                  <a:gd name="T0" fmla="*/ 23 w 23"/>
                  <a:gd name="T1" fmla="*/ 1 h 20"/>
                  <a:gd name="T2" fmla="*/ 10 w 23"/>
                  <a:gd name="T3" fmla="*/ 20 h 20"/>
                  <a:gd name="T4" fmla="*/ 0 w 23"/>
                  <a:gd name="T5" fmla="*/ 0 h 20"/>
                  <a:gd name="T6" fmla="*/ 23 w 23"/>
                  <a:gd name="T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0">
                    <a:moveTo>
                      <a:pt x="23" y="1"/>
                    </a:moveTo>
                    <a:lnTo>
                      <a:pt x="10" y="20"/>
                    </a:lnTo>
                    <a:lnTo>
                      <a:pt x="0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15" name="Rectangle 122"/>
              <p:cNvSpPr>
                <a:spLocks noChangeArrowheads="1"/>
              </p:cNvSpPr>
              <p:nvPr/>
            </p:nvSpPr>
            <p:spPr bwMode="auto">
              <a:xfrm>
                <a:off x="1248" y="2596"/>
                <a:ext cx="15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ожирение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Line 123"/>
              <p:cNvSpPr>
                <a:spLocks noChangeShapeType="1"/>
              </p:cNvSpPr>
              <p:nvPr/>
            </p:nvSpPr>
            <p:spPr bwMode="auto">
              <a:xfrm flipV="1">
                <a:off x="570" y="2687"/>
                <a:ext cx="220" cy="8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17" name="Freeform 124"/>
              <p:cNvSpPr>
                <a:spLocks/>
              </p:cNvSpPr>
              <p:nvPr/>
            </p:nvSpPr>
            <p:spPr bwMode="auto">
              <a:xfrm>
                <a:off x="782" y="2679"/>
                <a:ext cx="27" cy="18"/>
              </a:xfrm>
              <a:custGeom>
                <a:avLst/>
                <a:gdLst>
                  <a:gd name="T0" fmla="*/ 0 w 27"/>
                  <a:gd name="T1" fmla="*/ 0 h 18"/>
                  <a:gd name="T2" fmla="*/ 27 w 27"/>
                  <a:gd name="T3" fmla="*/ 1 h 18"/>
                  <a:gd name="T4" fmla="*/ 10 w 27"/>
                  <a:gd name="T5" fmla="*/ 18 h 18"/>
                  <a:gd name="T6" fmla="*/ 0 w 27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8">
                    <a:moveTo>
                      <a:pt x="0" y="0"/>
                    </a:moveTo>
                    <a:lnTo>
                      <a:pt x="27" y="1"/>
                    </a:lnTo>
                    <a:lnTo>
                      <a:pt x="1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18" name="Rectangle 125"/>
              <p:cNvSpPr>
                <a:spLocks noChangeArrowheads="1"/>
              </p:cNvSpPr>
              <p:nvPr/>
            </p:nvSpPr>
            <p:spPr bwMode="auto">
              <a:xfrm>
                <a:off x="439" y="2780"/>
                <a:ext cx="235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гипергликемия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Line 126"/>
              <p:cNvSpPr>
                <a:spLocks noChangeShapeType="1"/>
              </p:cNvSpPr>
              <p:nvPr/>
            </p:nvSpPr>
            <p:spPr bwMode="auto">
              <a:xfrm flipH="1">
                <a:off x="993" y="2518"/>
                <a:ext cx="48" cy="19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20" name="Freeform 127"/>
              <p:cNvSpPr>
                <a:spLocks/>
              </p:cNvSpPr>
              <p:nvPr/>
            </p:nvSpPr>
            <p:spPr bwMode="auto">
              <a:xfrm>
                <a:off x="982" y="2705"/>
                <a:ext cx="23" cy="22"/>
              </a:xfrm>
              <a:custGeom>
                <a:avLst/>
                <a:gdLst>
                  <a:gd name="T0" fmla="*/ 23 w 23"/>
                  <a:gd name="T1" fmla="*/ 4 h 22"/>
                  <a:gd name="T2" fmla="*/ 7 w 23"/>
                  <a:gd name="T3" fmla="*/ 22 h 22"/>
                  <a:gd name="T4" fmla="*/ 0 w 23"/>
                  <a:gd name="T5" fmla="*/ 0 h 22"/>
                  <a:gd name="T6" fmla="*/ 23 w 23"/>
                  <a:gd name="T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2">
                    <a:moveTo>
                      <a:pt x="23" y="4"/>
                    </a:moveTo>
                    <a:lnTo>
                      <a:pt x="7" y="22"/>
                    </a:lnTo>
                    <a:lnTo>
                      <a:pt x="0" y="0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21" name="Rectangle 128"/>
              <p:cNvSpPr>
                <a:spLocks noChangeArrowheads="1"/>
              </p:cNvSpPr>
              <p:nvPr/>
            </p:nvSpPr>
            <p:spPr bwMode="auto">
              <a:xfrm>
                <a:off x="1067" y="2499"/>
                <a:ext cx="233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дислипидемия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2" name="Line 129"/>
              <p:cNvSpPr>
                <a:spLocks noChangeShapeType="1"/>
              </p:cNvSpPr>
              <p:nvPr/>
            </p:nvSpPr>
            <p:spPr bwMode="auto">
              <a:xfrm flipH="1">
                <a:off x="4446" y="2726"/>
                <a:ext cx="186" cy="19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23" name="Freeform 130"/>
              <p:cNvSpPr>
                <a:spLocks/>
              </p:cNvSpPr>
              <p:nvPr/>
            </p:nvSpPr>
            <p:spPr bwMode="auto">
              <a:xfrm>
                <a:off x="4433" y="2914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0 w 24"/>
                  <a:gd name="T3" fmla="*/ 22 h 22"/>
                  <a:gd name="T4" fmla="*/ 6 w 24"/>
                  <a:gd name="T5" fmla="*/ 0 h 22"/>
                  <a:gd name="T6" fmla="*/ 24 w 24"/>
                  <a:gd name="T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2">
                    <a:moveTo>
                      <a:pt x="24" y="12"/>
                    </a:moveTo>
                    <a:lnTo>
                      <a:pt x="0" y="22"/>
                    </a:lnTo>
                    <a:lnTo>
                      <a:pt x="6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24" name="Rectangle 131"/>
              <p:cNvSpPr>
                <a:spLocks noChangeArrowheads="1"/>
              </p:cNvSpPr>
              <p:nvPr/>
            </p:nvSpPr>
            <p:spPr bwMode="auto">
              <a:xfrm>
                <a:off x="4563" y="2676"/>
                <a:ext cx="126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курение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flipH="1">
                <a:off x="4703" y="2993"/>
                <a:ext cx="113" cy="8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26" name="Freeform 133"/>
              <p:cNvSpPr>
                <a:spLocks/>
              </p:cNvSpPr>
              <p:nvPr/>
            </p:nvSpPr>
            <p:spPr bwMode="auto">
              <a:xfrm>
                <a:off x="4687" y="3067"/>
                <a:ext cx="26" cy="21"/>
              </a:xfrm>
              <a:custGeom>
                <a:avLst/>
                <a:gdLst>
                  <a:gd name="T0" fmla="*/ 26 w 26"/>
                  <a:gd name="T1" fmla="*/ 15 h 21"/>
                  <a:gd name="T2" fmla="*/ 0 w 26"/>
                  <a:gd name="T3" fmla="*/ 21 h 21"/>
                  <a:gd name="T4" fmla="*/ 10 w 26"/>
                  <a:gd name="T5" fmla="*/ 0 h 21"/>
                  <a:gd name="T6" fmla="*/ 26 w 26"/>
                  <a:gd name="T7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1">
                    <a:moveTo>
                      <a:pt x="26" y="15"/>
                    </a:moveTo>
                    <a:lnTo>
                      <a:pt x="0" y="21"/>
                    </a:lnTo>
                    <a:lnTo>
                      <a:pt x="10" y="0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27" name="Rectangle 134"/>
              <p:cNvSpPr>
                <a:spLocks noChangeArrowheads="1"/>
              </p:cNvSpPr>
              <p:nvPr/>
            </p:nvSpPr>
            <p:spPr bwMode="auto">
              <a:xfrm>
                <a:off x="4828" y="2957"/>
                <a:ext cx="27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Злоупотребление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Rectangle 135"/>
              <p:cNvSpPr>
                <a:spLocks noChangeArrowheads="1"/>
              </p:cNvSpPr>
              <p:nvPr/>
            </p:nvSpPr>
            <p:spPr bwMode="auto">
              <a:xfrm>
                <a:off x="4906" y="2992"/>
                <a:ext cx="143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алкоголя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>
                <a:off x="4022" y="2611"/>
                <a:ext cx="369" cy="10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30" name="Freeform 137"/>
              <p:cNvSpPr>
                <a:spLocks/>
              </p:cNvSpPr>
              <p:nvPr/>
            </p:nvSpPr>
            <p:spPr bwMode="auto">
              <a:xfrm>
                <a:off x="4385" y="2703"/>
                <a:ext cx="26" cy="19"/>
              </a:xfrm>
              <a:custGeom>
                <a:avLst/>
                <a:gdLst>
                  <a:gd name="T0" fmla="*/ 7 w 26"/>
                  <a:gd name="T1" fmla="*/ 0 h 19"/>
                  <a:gd name="T2" fmla="*/ 26 w 26"/>
                  <a:gd name="T3" fmla="*/ 16 h 19"/>
                  <a:gd name="T4" fmla="*/ 0 w 26"/>
                  <a:gd name="T5" fmla="*/ 19 h 19"/>
                  <a:gd name="T6" fmla="*/ 7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7" y="0"/>
                    </a:moveTo>
                    <a:lnTo>
                      <a:pt x="26" y="16"/>
                    </a:lnTo>
                    <a:lnTo>
                      <a:pt x="0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31" name="Rectangle 138"/>
              <p:cNvSpPr>
                <a:spLocks noChangeArrowheads="1"/>
              </p:cNvSpPr>
              <p:nvPr/>
            </p:nvSpPr>
            <p:spPr bwMode="auto">
              <a:xfrm>
                <a:off x="3796" y="2593"/>
                <a:ext cx="132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стрессы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flipV="1">
                <a:off x="4283" y="2980"/>
                <a:ext cx="188" cy="25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33" name="Freeform 140"/>
              <p:cNvSpPr>
                <a:spLocks/>
              </p:cNvSpPr>
              <p:nvPr/>
            </p:nvSpPr>
            <p:spPr bwMode="auto">
              <a:xfrm>
                <a:off x="4459" y="2965"/>
                <a:ext cx="23" cy="22"/>
              </a:xfrm>
              <a:custGeom>
                <a:avLst/>
                <a:gdLst>
                  <a:gd name="T0" fmla="*/ 0 w 23"/>
                  <a:gd name="T1" fmla="*/ 12 h 22"/>
                  <a:gd name="T2" fmla="*/ 23 w 23"/>
                  <a:gd name="T3" fmla="*/ 0 h 22"/>
                  <a:gd name="T4" fmla="*/ 21 w 23"/>
                  <a:gd name="T5" fmla="*/ 22 h 22"/>
                  <a:gd name="T6" fmla="*/ 0 w 23"/>
                  <a:gd name="T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23" y="0"/>
                    </a:lnTo>
                    <a:lnTo>
                      <a:pt x="21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34" name="Rectangle 141"/>
              <p:cNvSpPr>
                <a:spLocks noChangeArrowheads="1"/>
              </p:cNvSpPr>
              <p:nvPr/>
            </p:nvSpPr>
            <p:spPr bwMode="auto">
              <a:xfrm>
                <a:off x="4117" y="3241"/>
                <a:ext cx="306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Низкая физическая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Rectangle 142"/>
              <p:cNvSpPr>
                <a:spLocks noChangeArrowheads="1"/>
              </p:cNvSpPr>
              <p:nvPr/>
            </p:nvSpPr>
            <p:spPr bwMode="auto">
              <a:xfrm>
                <a:off x="4185" y="3276"/>
                <a:ext cx="17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активность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Line 143"/>
              <p:cNvSpPr>
                <a:spLocks noChangeShapeType="1"/>
              </p:cNvSpPr>
              <p:nvPr/>
            </p:nvSpPr>
            <p:spPr bwMode="auto">
              <a:xfrm>
                <a:off x="884" y="994"/>
                <a:ext cx="700" cy="14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37" name="Freeform 144"/>
              <p:cNvSpPr>
                <a:spLocks/>
              </p:cNvSpPr>
              <p:nvPr/>
            </p:nvSpPr>
            <p:spPr bwMode="auto">
              <a:xfrm>
                <a:off x="1578" y="1131"/>
                <a:ext cx="26" cy="19"/>
              </a:xfrm>
              <a:custGeom>
                <a:avLst/>
                <a:gdLst>
                  <a:gd name="T0" fmla="*/ 6 w 26"/>
                  <a:gd name="T1" fmla="*/ 0 h 19"/>
                  <a:gd name="T2" fmla="*/ 26 w 26"/>
                  <a:gd name="T3" fmla="*/ 14 h 19"/>
                  <a:gd name="T4" fmla="*/ 0 w 26"/>
                  <a:gd name="T5" fmla="*/ 19 h 19"/>
                  <a:gd name="T6" fmla="*/ 6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6" y="0"/>
                    </a:moveTo>
                    <a:lnTo>
                      <a:pt x="26" y="14"/>
                    </a:lnTo>
                    <a:lnTo>
                      <a:pt x="0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38" name="Rectangle 145"/>
              <p:cNvSpPr>
                <a:spLocks noChangeArrowheads="1"/>
              </p:cNvSpPr>
              <p:nvPr/>
            </p:nvSpPr>
            <p:spPr bwMode="auto">
              <a:xfrm>
                <a:off x="533" y="941"/>
                <a:ext cx="27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dirty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Диспансеризация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Rectangle 146"/>
              <p:cNvSpPr>
                <a:spLocks noChangeArrowheads="1"/>
              </p:cNvSpPr>
              <p:nvPr/>
            </p:nvSpPr>
            <p:spPr bwMode="auto">
              <a:xfrm>
                <a:off x="511" y="976"/>
                <a:ext cx="326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определенных групп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Rectangle 147"/>
              <p:cNvSpPr>
                <a:spLocks noChangeArrowheads="1"/>
              </p:cNvSpPr>
              <p:nvPr/>
            </p:nvSpPr>
            <p:spPr bwMode="auto">
              <a:xfrm>
                <a:off x="501" y="1010"/>
                <a:ext cx="337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взрослого населения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Line 148"/>
              <p:cNvSpPr>
                <a:spLocks noChangeShapeType="1"/>
              </p:cNvSpPr>
              <p:nvPr/>
            </p:nvSpPr>
            <p:spPr bwMode="auto">
              <a:xfrm>
                <a:off x="1198" y="979"/>
                <a:ext cx="116" cy="9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42" name="Freeform 149"/>
              <p:cNvSpPr>
                <a:spLocks/>
              </p:cNvSpPr>
              <p:nvPr/>
            </p:nvSpPr>
            <p:spPr bwMode="auto">
              <a:xfrm>
                <a:off x="1303" y="1067"/>
                <a:ext cx="25" cy="21"/>
              </a:xfrm>
              <a:custGeom>
                <a:avLst/>
                <a:gdLst>
                  <a:gd name="T0" fmla="*/ 17 w 25"/>
                  <a:gd name="T1" fmla="*/ 0 h 21"/>
                  <a:gd name="T2" fmla="*/ 25 w 25"/>
                  <a:gd name="T3" fmla="*/ 21 h 21"/>
                  <a:gd name="T4" fmla="*/ 0 w 25"/>
                  <a:gd name="T5" fmla="*/ 14 h 21"/>
                  <a:gd name="T6" fmla="*/ 17 w 25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1">
                    <a:moveTo>
                      <a:pt x="17" y="0"/>
                    </a:moveTo>
                    <a:lnTo>
                      <a:pt x="25" y="21"/>
                    </a:lnTo>
                    <a:lnTo>
                      <a:pt x="0" y="1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43" name="Rectangle 150"/>
              <p:cNvSpPr>
                <a:spLocks noChangeArrowheads="1"/>
              </p:cNvSpPr>
              <p:nvPr/>
            </p:nvSpPr>
            <p:spPr bwMode="auto">
              <a:xfrm>
                <a:off x="1083" y="903"/>
                <a:ext cx="21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Формальный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Rectangle 151"/>
              <p:cNvSpPr>
                <a:spLocks noChangeArrowheads="1"/>
              </p:cNvSpPr>
              <p:nvPr/>
            </p:nvSpPr>
            <p:spPr bwMode="auto">
              <a:xfrm>
                <a:off x="1132" y="935"/>
                <a:ext cx="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Rectangle 152"/>
              <p:cNvSpPr>
                <a:spLocks noChangeArrowheads="1"/>
              </p:cNvSpPr>
              <p:nvPr/>
            </p:nvSpPr>
            <p:spPr bwMode="auto">
              <a:xfrm>
                <a:off x="1141" y="935"/>
                <a:ext cx="11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подход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Line 153"/>
              <p:cNvSpPr>
                <a:spLocks noChangeShapeType="1"/>
              </p:cNvSpPr>
              <p:nvPr/>
            </p:nvSpPr>
            <p:spPr bwMode="auto">
              <a:xfrm flipH="1">
                <a:off x="1778" y="1326"/>
                <a:ext cx="535" cy="23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47" name="Freeform 154"/>
              <p:cNvSpPr>
                <a:spLocks/>
              </p:cNvSpPr>
              <p:nvPr/>
            </p:nvSpPr>
            <p:spPr bwMode="auto">
              <a:xfrm>
                <a:off x="1759" y="1547"/>
                <a:ext cx="27" cy="18"/>
              </a:xfrm>
              <a:custGeom>
                <a:avLst/>
                <a:gdLst>
                  <a:gd name="T0" fmla="*/ 27 w 27"/>
                  <a:gd name="T1" fmla="*/ 17 h 18"/>
                  <a:gd name="T2" fmla="*/ 0 w 27"/>
                  <a:gd name="T3" fmla="*/ 18 h 18"/>
                  <a:gd name="T4" fmla="*/ 16 w 27"/>
                  <a:gd name="T5" fmla="*/ 0 h 18"/>
                  <a:gd name="T6" fmla="*/ 27 w 27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8">
                    <a:moveTo>
                      <a:pt x="27" y="17"/>
                    </a:moveTo>
                    <a:lnTo>
                      <a:pt x="0" y="18"/>
                    </a:lnTo>
                    <a:lnTo>
                      <a:pt x="16" y="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48" name="Rectangle 155"/>
              <p:cNvSpPr>
                <a:spLocks noChangeArrowheads="1"/>
              </p:cNvSpPr>
              <p:nvPr/>
            </p:nvSpPr>
            <p:spPr bwMode="auto">
              <a:xfrm>
                <a:off x="2396" y="1292"/>
                <a:ext cx="225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Диспансерное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Rectangle 156"/>
              <p:cNvSpPr>
                <a:spLocks noChangeArrowheads="1"/>
              </p:cNvSpPr>
              <p:nvPr/>
            </p:nvSpPr>
            <p:spPr bwMode="auto">
              <a:xfrm>
                <a:off x="2328" y="1324"/>
                <a:ext cx="267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наблюдение с хр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Rectangle 157"/>
              <p:cNvSpPr>
                <a:spLocks noChangeArrowheads="1"/>
              </p:cNvSpPr>
              <p:nvPr/>
            </p:nvSpPr>
            <p:spPr bwMode="auto">
              <a:xfrm>
                <a:off x="2619" y="1324"/>
                <a:ext cx="1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.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Rectangle 158"/>
              <p:cNvSpPr>
                <a:spLocks noChangeArrowheads="1"/>
              </p:cNvSpPr>
              <p:nvPr/>
            </p:nvSpPr>
            <p:spPr bwMode="auto">
              <a:xfrm>
                <a:off x="2639" y="1324"/>
                <a:ext cx="6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БСК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Line 159"/>
              <p:cNvSpPr>
                <a:spLocks noChangeShapeType="1"/>
              </p:cNvSpPr>
              <p:nvPr/>
            </p:nvSpPr>
            <p:spPr bwMode="auto">
              <a:xfrm flipV="1">
                <a:off x="715" y="1734"/>
                <a:ext cx="1085" cy="32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53" name="Freeform 160"/>
              <p:cNvSpPr>
                <a:spLocks/>
              </p:cNvSpPr>
              <p:nvPr/>
            </p:nvSpPr>
            <p:spPr bwMode="auto">
              <a:xfrm>
                <a:off x="1794" y="1726"/>
                <a:ext cx="26" cy="18"/>
              </a:xfrm>
              <a:custGeom>
                <a:avLst/>
                <a:gdLst>
                  <a:gd name="T0" fmla="*/ 0 w 26"/>
                  <a:gd name="T1" fmla="*/ 0 h 18"/>
                  <a:gd name="T2" fmla="*/ 26 w 26"/>
                  <a:gd name="T3" fmla="*/ 2 h 18"/>
                  <a:gd name="T4" fmla="*/ 8 w 26"/>
                  <a:gd name="T5" fmla="*/ 18 h 18"/>
                  <a:gd name="T6" fmla="*/ 0 w 2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8">
                    <a:moveTo>
                      <a:pt x="0" y="0"/>
                    </a:moveTo>
                    <a:lnTo>
                      <a:pt x="26" y="2"/>
                    </a:lnTo>
                    <a:lnTo>
                      <a:pt x="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54" name="Rectangle 161"/>
              <p:cNvSpPr>
                <a:spLocks noChangeArrowheads="1"/>
              </p:cNvSpPr>
              <p:nvPr/>
            </p:nvSpPr>
            <p:spPr bwMode="auto">
              <a:xfrm>
                <a:off x="562" y="2068"/>
                <a:ext cx="280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Центры здоровья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Line 162"/>
              <p:cNvSpPr>
                <a:spLocks noChangeShapeType="1"/>
              </p:cNvSpPr>
              <p:nvPr/>
            </p:nvSpPr>
            <p:spPr bwMode="auto">
              <a:xfrm flipH="1">
                <a:off x="1854" y="1510"/>
                <a:ext cx="686" cy="25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56" name="Freeform 163"/>
              <p:cNvSpPr>
                <a:spLocks/>
              </p:cNvSpPr>
              <p:nvPr/>
            </p:nvSpPr>
            <p:spPr bwMode="auto">
              <a:xfrm>
                <a:off x="1835" y="1751"/>
                <a:ext cx="26" cy="18"/>
              </a:xfrm>
              <a:custGeom>
                <a:avLst/>
                <a:gdLst>
                  <a:gd name="T0" fmla="*/ 26 w 26"/>
                  <a:gd name="T1" fmla="*/ 18 h 18"/>
                  <a:gd name="T2" fmla="*/ 0 w 26"/>
                  <a:gd name="T3" fmla="*/ 17 h 18"/>
                  <a:gd name="T4" fmla="*/ 17 w 26"/>
                  <a:gd name="T5" fmla="*/ 0 h 18"/>
                  <a:gd name="T6" fmla="*/ 26 w 2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57" name="Rectangle 164"/>
              <p:cNvSpPr>
                <a:spLocks noChangeArrowheads="1"/>
              </p:cNvSpPr>
              <p:nvPr/>
            </p:nvSpPr>
            <p:spPr bwMode="auto">
              <a:xfrm>
                <a:off x="2390" y="1460"/>
                <a:ext cx="273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Школы здоровья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Line 165"/>
              <p:cNvSpPr>
                <a:spLocks noChangeShapeType="1"/>
              </p:cNvSpPr>
              <p:nvPr/>
            </p:nvSpPr>
            <p:spPr bwMode="auto">
              <a:xfrm flipH="1">
                <a:off x="1993" y="2074"/>
                <a:ext cx="709" cy="6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59" name="Freeform 166"/>
              <p:cNvSpPr>
                <a:spLocks/>
              </p:cNvSpPr>
              <p:nvPr/>
            </p:nvSpPr>
            <p:spPr bwMode="auto">
              <a:xfrm>
                <a:off x="1973" y="2128"/>
                <a:ext cx="25" cy="20"/>
              </a:xfrm>
              <a:custGeom>
                <a:avLst/>
                <a:gdLst>
                  <a:gd name="T0" fmla="*/ 25 w 25"/>
                  <a:gd name="T1" fmla="*/ 20 h 20"/>
                  <a:gd name="T2" fmla="*/ 0 w 25"/>
                  <a:gd name="T3" fmla="*/ 12 h 20"/>
                  <a:gd name="T4" fmla="*/ 22 w 25"/>
                  <a:gd name="T5" fmla="*/ 0 h 20"/>
                  <a:gd name="T6" fmla="*/ 25 w 25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25" y="20"/>
                    </a:moveTo>
                    <a:lnTo>
                      <a:pt x="0" y="12"/>
                    </a:lnTo>
                    <a:lnTo>
                      <a:pt x="22" y="0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60" name="Rectangle 167"/>
              <p:cNvSpPr>
                <a:spLocks noChangeArrowheads="1"/>
              </p:cNvSpPr>
              <p:nvPr/>
            </p:nvSpPr>
            <p:spPr bwMode="auto">
              <a:xfrm>
                <a:off x="2791" y="2039"/>
                <a:ext cx="225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Диспансерное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Rectangle 168"/>
              <p:cNvSpPr>
                <a:spLocks noChangeArrowheads="1"/>
              </p:cNvSpPr>
              <p:nvPr/>
            </p:nvSpPr>
            <p:spPr bwMode="auto">
              <a:xfrm>
                <a:off x="2716" y="2073"/>
                <a:ext cx="37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наблюдение после ОКС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2" name="Line 169"/>
              <p:cNvSpPr>
                <a:spLocks noChangeShapeType="1"/>
              </p:cNvSpPr>
              <p:nvPr/>
            </p:nvSpPr>
            <p:spPr bwMode="auto">
              <a:xfrm flipV="1">
                <a:off x="892" y="1505"/>
                <a:ext cx="824" cy="8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63" name="Freeform 170"/>
              <p:cNvSpPr>
                <a:spLocks/>
              </p:cNvSpPr>
              <p:nvPr/>
            </p:nvSpPr>
            <p:spPr bwMode="auto">
              <a:xfrm>
                <a:off x="1711" y="1496"/>
                <a:ext cx="25" cy="19"/>
              </a:xfrm>
              <a:custGeom>
                <a:avLst/>
                <a:gdLst>
                  <a:gd name="T0" fmla="*/ 0 w 25"/>
                  <a:gd name="T1" fmla="*/ 0 h 19"/>
                  <a:gd name="T2" fmla="*/ 25 w 25"/>
                  <a:gd name="T3" fmla="*/ 7 h 19"/>
                  <a:gd name="T4" fmla="*/ 3 w 25"/>
                  <a:gd name="T5" fmla="*/ 19 h 19"/>
                  <a:gd name="T6" fmla="*/ 0 w 25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">
                    <a:moveTo>
                      <a:pt x="0" y="0"/>
                    </a:moveTo>
                    <a:lnTo>
                      <a:pt x="25" y="7"/>
                    </a:lnTo>
                    <a:lnTo>
                      <a:pt x="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64" name="Rectangle 171"/>
              <p:cNvSpPr>
                <a:spLocks noChangeArrowheads="1"/>
              </p:cNvSpPr>
              <p:nvPr/>
            </p:nvSpPr>
            <p:spPr bwMode="auto">
              <a:xfrm>
                <a:off x="449" y="1570"/>
                <a:ext cx="395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Маршрутизация при ОКС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Line 172"/>
              <p:cNvSpPr>
                <a:spLocks noChangeShapeType="1"/>
              </p:cNvSpPr>
              <p:nvPr/>
            </p:nvSpPr>
            <p:spPr bwMode="auto">
              <a:xfrm flipV="1">
                <a:off x="1345" y="1944"/>
                <a:ext cx="533" cy="20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66" name="Freeform 173"/>
              <p:cNvSpPr>
                <a:spLocks/>
              </p:cNvSpPr>
              <p:nvPr/>
            </p:nvSpPr>
            <p:spPr bwMode="auto">
              <a:xfrm>
                <a:off x="1871" y="1936"/>
                <a:ext cx="26" cy="18"/>
              </a:xfrm>
              <a:custGeom>
                <a:avLst/>
                <a:gdLst>
                  <a:gd name="T0" fmla="*/ 0 w 26"/>
                  <a:gd name="T1" fmla="*/ 0 h 18"/>
                  <a:gd name="T2" fmla="*/ 26 w 26"/>
                  <a:gd name="T3" fmla="*/ 0 h 18"/>
                  <a:gd name="T4" fmla="*/ 10 w 26"/>
                  <a:gd name="T5" fmla="*/ 18 h 18"/>
                  <a:gd name="T6" fmla="*/ 0 w 2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8">
                    <a:moveTo>
                      <a:pt x="0" y="0"/>
                    </a:moveTo>
                    <a:lnTo>
                      <a:pt x="26" y="0"/>
                    </a:lnTo>
                    <a:lnTo>
                      <a:pt x="1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67" name="Rectangle 174"/>
              <p:cNvSpPr>
                <a:spLocks noChangeArrowheads="1"/>
              </p:cNvSpPr>
              <p:nvPr/>
            </p:nvSpPr>
            <p:spPr bwMode="auto">
              <a:xfrm>
                <a:off x="1177" y="2157"/>
                <a:ext cx="30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ЧКВ стентирование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Line 175"/>
              <p:cNvSpPr>
                <a:spLocks noChangeShapeType="1"/>
              </p:cNvSpPr>
              <p:nvPr/>
            </p:nvSpPr>
            <p:spPr bwMode="auto">
              <a:xfrm flipV="1">
                <a:off x="1668" y="2104"/>
                <a:ext cx="270" cy="11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69" name="Freeform 176"/>
              <p:cNvSpPr>
                <a:spLocks/>
              </p:cNvSpPr>
              <p:nvPr/>
            </p:nvSpPr>
            <p:spPr bwMode="auto">
              <a:xfrm>
                <a:off x="1930" y="2096"/>
                <a:ext cx="26" cy="18"/>
              </a:xfrm>
              <a:custGeom>
                <a:avLst/>
                <a:gdLst>
                  <a:gd name="T0" fmla="*/ 0 w 26"/>
                  <a:gd name="T1" fmla="*/ 0 h 18"/>
                  <a:gd name="T2" fmla="*/ 26 w 26"/>
                  <a:gd name="T3" fmla="*/ 0 h 18"/>
                  <a:gd name="T4" fmla="*/ 11 w 26"/>
                  <a:gd name="T5" fmla="*/ 18 h 18"/>
                  <a:gd name="T6" fmla="*/ 0 w 2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8">
                    <a:moveTo>
                      <a:pt x="0" y="0"/>
                    </a:moveTo>
                    <a:lnTo>
                      <a:pt x="26" y="0"/>
                    </a:lnTo>
                    <a:lnTo>
                      <a:pt x="1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70" name="Rectangle 177"/>
              <p:cNvSpPr>
                <a:spLocks noChangeArrowheads="1"/>
              </p:cNvSpPr>
              <p:nvPr/>
            </p:nvSpPr>
            <p:spPr bwMode="auto">
              <a:xfrm>
                <a:off x="1636" y="2231"/>
                <a:ext cx="5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ТЛГ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Line 178"/>
              <p:cNvSpPr>
                <a:spLocks noChangeShapeType="1"/>
              </p:cNvSpPr>
              <p:nvPr/>
            </p:nvSpPr>
            <p:spPr bwMode="auto">
              <a:xfrm>
                <a:off x="3935" y="1658"/>
                <a:ext cx="640" cy="11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72" name="Freeform 179"/>
              <p:cNvSpPr>
                <a:spLocks/>
              </p:cNvSpPr>
              <p:nvPr/>
            </p:nvSpPr>
            <p:spPr bwMode="auto">
              <a:xfrm>
                <a:off x="4570" y="1763"/>
                <a:ext cx="26" cy="19"/>
              </a:xfrm>
              <a:custGeom>
                <a:avLst/>
                <a:gdLst>
                  <a:gd name="T0" fmla="*/ 5 w 26"/>
                  <a:gd name="T1" fmla="*/ 0 h 19"/>
                  <a:gd name="T2" fmla="*/ 26 w 26"/>
                  <a:gd name="T3" fmla="*/ 13 h 19"/>
                  <a:gd name="T4" fmla="*/ 0 w 26"/>
                  <a:gd name="T5" fmla="*/ 19 h 19"/>
                  <a:gd name="T6" fmla="*/ 5 w 2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5" y="0"/>
                    </a:moveTo>
                    <a:lnTo>
                      <a:pt x="26" y="13"/>
                    </a:lnTo>
                    <a:lnTo>
                      <a:pt x="0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73" name="Rectangle 180"/>
              <p:cNvSpPr>
                <a:spLocks noChangeArrowheads="1"/>
              </p:cNvSpPr>
              <p:nvPr/>
            </p:nvSpPr>
            <p:spPr bwMode="auto">
              <a:xfrm>
                <a:off x="3615" y="1546"/>
                <a:ext cx="32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Оснащенность СМП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Rectangle 181"/>
              <p:cNvSpPr>
                <a:spLocks noChangeArrowheads="1"/>
              </p:cNvSpPr>
              <p:nvPr/>
            </p:nvSpPr>
            <p:spPr bwMode="auto">
              <a:xfrm>
                <a:off x="3968" y="1546"/>
                <a:ext cx="1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(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5" name="Rectangle 182"/>
              <p:cNvSpPr>
                <a:spLocks noChangeArrowheads="1"/>
              </p:cNvSpPr>
              <p:nvPr/>
            </p:nvSpPr>
            <p:spPr bwMode="auto">
              <a:xfrm>
                <a:off x="3978" y="1546"/>
                <a:ext cx="236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дефибрилятор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183"/>
              <p:cNvSpPr>
                <a:spLocks noChangeArrowheads="1"/>
              </p:cNvSpPr>
              <p:nvPr/>
            </p:nvSpPr>
            <p:spPr bwMode="auto">
              <a:xfrm>
                <a:off x="4236" y="1546"/>
                <a:ext cx="1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184"/>
              <p:cNvSpPr>
                <a:spLocks noChangeArrowheads="1"/>
              </p:cNvSpPr>
              <p:nvPr/>
            </p:nvSpPr>
            <p:spPr bwMode="auto">
              <a:xfrm>
                <a:off x="3644" y="1581"/>
                <a:ext cx="513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ЭКГ с дистанционной передачей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Rectangle 185"/>
              <p:cNvSpPr>
                <a:spLocks noChangeArrowheads="1"/>
              </p:cNvSpPr>
              <p:nvPr/>
            </p:nvSpPr>
            <p:spPr bwMode="auto">
              <a:xfrm>
                <a:off x="4207" y="1581"/>
                <a:ext cx="18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186"/>
              <p:cNvSpPr>
                <a:spLocks noChangeArrowheads="1"/>
              </p:cNvSpPr>
              <p:nvPr/>
            </p:nvSpPr>
            <p:spPr bwMode="auto">
              <a:xfrm>
                <a:off x="3680" y="1616"/>
                <a:ext cx="45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аппарат для массажа сердца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187"/>
              <p:cNvSpPr>
                <a:spLocks noChangeArrowheads="1"/>
              </p:cNvSpPr>
              <p:nvPr/>
            </p:nvSpPr>
            <p:spPr bwMode="auto">
              <a:xfrm>
                <a:off x="4178" y="1616"/>
                <a:ext cx="1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)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Line 188"/>
              <p:cNvSpPr>
                <a:spLocks noChangeShapeType="1"/>
              </p:cNvSpPr>
              <p:nvPr/>
            </p:nvSpPr>
            <p:spPr bwMode="auto">
              <a:xfrm flipV="1">
                <a:off x="4413" y="2159"/>
                <a:ext cx="290" cy="118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82" name="Freeform 189"/>
              <p:cNvSpPr>
                <a:spLocks/>
              </p:cNvSpPr>
              <p:nvPr/>
            </p:nvSpPr>
            <p:spPr bwMode="auto">
              <a:xfrm>
                <a:off x="4695" y="2151"/>
                <a:ext cx="27" cy="18"/>
              </a:xfrm>
              <a:custGeom>
                <a:avLst/>
                <a:gdLst>
                  <a:gd name="T0" fmla="*/ 0 w 27"/>
                  <a:gd name="T1" fmla="*/ 0 h 18"/>
                  <a:gd name="T2" fmla="*/ 27 w 27"/>
                  <a:gd name="T3" fmla="*/ 0 h 18"/>
                  <a:gd name="T4" fmla="*/ 11 w 27"/>
                  <a:gd name="T5" fmla="*/ 18 h 18"/>
                  <a:gd name="T6" fmla="*/ 0 w 27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8">
                    <a:moveTo>
                      <a:pt x="0" y="0"/>
                    </a:moveTo>
                    <a:lnTo>
                      <a:pt x="27" y="0"/>
                    </a:lnTo>
                    <a:lnTo>
                      <a:pt x="1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83" name="Rectangle 190"/>
              <p:cNvSpPr>
                <a:spLocks noChangeArrowheads="1"/>
              </p:cNvSpPr>
              <p:nvPr/>
            </p:nvSpPr>
            <p:spPr bwMode="auto">
              <a:xfrm>
                <a:off x="4081" y="2242"/>
                <a:ext cx="26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Дооснащенность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4" name="Rectangle 191"/>
              <p:cNvSpPr>
                <a:spLocks noChangeArrowheads="1"/>
              </p:cNvSpPr>
              <p:nvPr/>
            </p:nvSpPr>
            <p:spPr bwMode="auto">
              <a:xfrm>
                <a:off x="4375" y="2242"/>
                <a:ext cx="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" name="Rectangle 192"/>
              <p:cNvSpPr>
                <a:spLocks noChangeArrowheads="1"/>
              </p:cNvSpPr>
              <p:nvPr/>
            </p:nvSpPr>
            <p:spPr bwMode="auto">
              <a:xfrm>
                <a:off x="4065" y="2274"/>
                <a:ext cx="30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ПСО ангиографами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Line 193"/>
              <p:cNvSpPr>
                <a:spLocks noChangeShapeType="1"/>
              </p:cNvSpPr>
              <p:nvPr/>
            </p:nvSpPr>
            <p:spPr bwMode="auto">
              <a:xfrm flipV="1">
                <a:off x="900" y="1077"/>
                <a:ext cx="306" cy="25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87" name="Freeform 194"/>
              <p:cNvSpPr>
                <a:spLocks/>
              </p:cNvSpPr>
              <p:nvPr/>
            </p:nvSpPr>
            <p:spPr bwMode="auto">
              <a:xfrm>
                <a:off x="1196" y="1065"/>
                <a:ext cx="25" cy="21"/>
              </a:xfrm>
              <a:custGeom>
                <a:avLst/>
                <a:gdLst>
                  <a:gd name="T0" fmla="*/ 0 w 25"/>
                  <a:gd name="T1" fmla="*/ 7 h 21"/>
                  <a:gd name="T2" fmla="*/ 25 w 25"/>
                  <a:gd name="T3" fmla="*/ 0 h 21"/>
                  <a:gd name="T4" fmla="*/ 16 w 25"/>
                  <a:gd name="T5" fmla="*/ 21 h 21"/>
                  <a:gd name="T6" fmla="*/ 0 w 25"/>
                  <a:gd name="T7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1">
                    <a:moveTo>
                      <a:pt x="0" y="7"/>
                    </a:moveTo>
                    <a:lnTo>
                      <a:pt x="25" y="0"/>
                    </a:lnTo>
                    <a:lnTo>
                      <a:pt x="16" y="2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88" name="Rectangle 195"/>
              <p:cNvSpPr>
                <a:spLocks noChangeArrowheads="1"/>
              </p:cNvSpPr>
              <p:nvPr/>
            </p:nvSpPr>
            <p:spPr bwMode="auto">
              <a:xfrm>
                <a:off x="663" y="1334"/>
                <a:ext cx="425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Недостаточное выявление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Rectangle 196"/>
              <p:cNvSpPr>
                <a:spLocks noChangeArrowheads="1"/>
              </p:cNvSpPr>
              <p:nvPr/>
            </p:nvSpPr>
            <p:spPr bwMode="auto">
              <a:xfrm>
                <a:off x="1128" y="1334"/>
                <a:ext cx="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Rectangle 197"/>
              <p:cNvSpPr>
                <a:spLocks noChangeArrowheads="1"/>
              </p:cNvSpPr>
              <p:nvPr/>
            </p:nvSpPr>
            <p:spPr bwMode="auto">
              <a:xfrm>
                <a:off x="640" y="1369"/>
                <a:ext cx="47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пациентов с высоким и очень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Rectangle 198"/>
              <p:cNvSpPr>
                <a:spLocks noChangeArrowheads="1"/>
              </p:cNvSpPr>
              <p:nvPr/>
            </p:nvSpPr>
            <p:spPr bwMode="auto">
              <a:xfrm>
                <a:off x="553" y="1401"/>
                <a:ext cx="29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высоким сердечно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Rectangle 199"/>
              <p:cNvSpPr>
                <a:spLocks noChangeArrowheads="1"/>
              </p:cNvSpPr>
              <p:nvPr/>
            </p:nvSpPr>
            <p:spPr bwMode="auto">
              <a:xfrm>
                <a:off x="879" y="1401"/>
                <a:ext cx="11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Rectangle 200"/>
              <p:cNvSpPr>
                <a:spLocks noChangeArrowheads="1"/>
              </p:cNvSpPr>
              <p:nvPr/>
            </p:nvSpPr>
            <p:spPr bwMode="auto">
              <a:xfrm>
                <a:off x="889" y="1401"/>
                <a:ext cx="31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сосудистым риском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4" name="Line 201"/>
              <p:cNvSpPr>
                <a:spLocks noChangeShapeType="1"/>
              </p:cNvSpPr>
              <p:nvPr/>
            </p:nvSpPr>
            <p:spPr bwMode="auto">
              <a:xfrm flipH="1" flipV="1">
                <a:off x="1140" y="1155"/>
                <a:ext cx="131" cy="59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95" name="Freeform 202"/>
              <p:cNvSpPr>
                <a:spLocks/>
              </p:cNvSpPr>
              <p:nvPr/>
            </p:nvSpPr>
            <p:spPr bwMode="auto">
              <a:xfrm>
                <a:off x="1121" y="1146"/>
                <a:ext cx="27" cy="18"/>
              </a:xfrm>
              <a:custGeom>
                <a:avLst/>
                <a:gdLst>
                  <a:gd name="T0" fmla="*/ 16 w 27"/>
                  <a:gd name="T1" fmla="*/ 18 h 18"/>
                  <a:gd name="T2" fmla="*/ 0 w 27"/>
                  <a:gd name="T3" fmla="*/ 0 h 18"/>
                  <a:gd name="T4" fmla="*/ 27 w 27"/>
                  <a:gd name="T5" fmla="*/ 1 h 18"/>
                  <a:gd name="T6" fmla="*/ 16 w 2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8">
                    <a:moveTo>
                      <a:pt x="16" y="18"/>
                    </a:moveTo>
                    <a:lnTo>
                      <a:pt x="0" y="0"/>
                    </a:lnTo>
                    <a:lnTo>
                      <a:pt x="27" y="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338DCD"/>
                  </a:solidFill>
                </a:endParaRPr>
              </a:p>
            </p:txBody>
          </p:sp>
          <p:sp>
            <p:nvSpPr>
              <p:cNvPr id="396" name="Rectangle 203"/>
              <p:cNvSpPr>
                <a:spLocks noChangeArrowheads="1"/>
              </p:cNvSpPr>
              <p:nvPr/>
            </p:nvSpPr>
            <p:spPr bwMode="auto">
              <a:xfrm>
                <a:off x="1290" y="1160"/>
                <a:ext cx="24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Не соблюдение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Rectangle 204"/>
              <p:cNvSpPr>
                <a:spLocks noChangeArrowheads="1"/>
              </p:cNvSpPr>
              <p:nvPr/>
            </p:nvSpPr>
            <p:spPr bwMode="auto">
              <a:xfrm>
                <a:off x="1332" y="1195"/>
                <a:ext cx="159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00" b="1" i="0" u="none" strike="noStrike" cap="none" normalizeH="0" baseline="0" smtClean="0">
                    <a:ln>
                      <a:noFill/>
                    </a:ln>
                    <a:solidFill>
                      <a:srgbClr val="338DCD"/>
                    </a:solidFill>
                    <a:effectLst/>
                    <a:latin typeface="Arial" panose="020B0604020202020204" pitchFamily="34" charset="0"/>
                  </a:rPr>
                  <a:t>стандарта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Rectangle 206"/>
            <p:cNvSpPr>
              <a:spLocks noChangeArrowheads="1"/>
            </p:cNvSpPr>
            <p:nvPr/>
          </p:nvSpPr>
          <p:spPr bwMode="auto">
            <a:xfrm>
              <a:off x="1290" y="1230"/>
              <a:ext cx="24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анализа анкеты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Line 207"/>
            <p:cNvSpPr>
              <a:spLocks noChangeShapeType="1"/>
            </p:cNvSpPr>
            <p:nvPr/>
          </p:nvSpPr>
          <p:spPr bwMode="auto">
            <a:xfrm flipH="1">
              <a:off x="1970" y="1023"/>
              <a:ext cx="411" cy="44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20" name="Freeform 208"/>
            <p:cNvSpPr>
              <a:spLocks/>
            </p:cNvSpPr>
            <p:nvPr/>
          </p:nvSpPr>
          <p:spPr bwMode="auto">
            <a:xfrm>
              <a:off x="1957" y="1458"/>
              <a:ext cx="24" cy="21"/>
            </a:xfrm>
            <a:custGeom>
              <a:avLst/>
              <a:gdLst>
                <a:gd name="T0" fmla="*/ 24 w 24"/>
                <a:gd name="T1" fmla="*/ 12 h 21"/>
                <a:gd name="T2" fmla="*/ 0 w 24"/>
                <a:gd name="T3" fmla="*/ 21 h 21"/>
                <a:gd name="T4" fmla="*/ 5 w 24"/>
                <a:gd name="T5" fmla="*/ 0 h 21"/>
                <a:gd name="T6" fmla="*/ 24 w 24"/>
                <a:gd name="T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24" y="12"/>
                  </a:moveTo>
                  <a:lnTo>
                    <a:pt x="0" y="21"/>
                  </a:lnTo>
                  <a:lnTo>
                    <a:pt x="5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21" name="Rectangle 209"/>
            <p:cNvSpPr>
              <a:spLocks noChangeArrowheads="1"/>
            </p:cNvSpPr>
            <p:nvPr/>
          </p:nvSpPr>
          <p:spPr bwMode="auto">
            <a:xfrm>
              <a:off x="2393" y="986"/>
              <a:ext cx="45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Не соблюдение клинических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0"/>
            <p:cNvSpPr>
              <a:spLocks noChangeArrowheads="1"/>
            </p:cNvSpPr>
            <p:nvPr/>
          </p:nvSpPr>
          <p:spPr bwMode="auto">
            <a:xfrm>
              <a:off x="2519" y="1021"/>
              <a:ext cx="22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рекомендаций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Line 211"/>
            <p:cNvSpPr>
              <a:spLocks noChangeShapeType="1"/>
            </p:cNvSpPr>
            <p:nvPr/>
          </p:nvSpPr>
          <p:spPr bwMode="auto">
            <a:xfrm flipH="1">
              <a:off x="2173" y="1168"/>
              <a:ext cx="370" cy="9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24" name="Freeform 212"/>
            <p:cNvSpPr>
              <a:spLocks/>
            </p:cNvSpPr>
            <p:nvPr/>
          </p:nvSpPr>
          <p:spPr bwMode="auto">
            <a:xfrm>
              <a:off x="2153" y="1253"/>
              <a:ext cx="26" cy="19"/>
            </a:xfrm>
            <a:custGeom>
              <a:avLst/>
              <a:gdLst>
                <a:gd name="T0" fmla="*/ 26 w 26"/>
                <a:gd name="T1" fmla="*/ 19 h 19"/>
                <a:gd name="T2" fmla="*/ 0 w 26"/>
                <a:gd name="T3" fmla="*/ 15 h 19"/>
                <a:gd name="T4" fmla="*/ 19 w 26"/>
                <a:gd name="T5" fmla="*/ 0 h 19"/>
                <a:gd name="T6" fmla="*/ 26 w 26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lnTo>
                    <a:pt x="0" y="15"/>
                  </a:lnTo>
                  <a:lnTo>
                    <a:pt x="19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25" name="Rectangle 213"/>
            <p:cNvSpPr>
              <a:spLocks noChangeArrowheads="1"/>
            </p:cNvSpPr>
            <p:nvPr/>
          </p:nvSpPr>
          <p:spPr bwMode="auto">
            <a:xfrm>
              <a:off x="2312" y="1091"/>
              <a:ext cx="41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Отсутствие персональной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4"/>
            <p:cNvSpPr>
              <a:spLocks noChangeArrowheads="1"/>
            </p:cNvSpPr>
            <p:nvPr/>
          </p:nvSpPr>
          <p:spPr bwMode="auto">
            <a:xfrm>
              <a:off x="2341" y="1126"/>
              <a:ext cx="36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ответственности врача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215"/>
            <p:cNvSpPr>
              <a:spLocks noChangeShapeType="1"/>
            </p:cNvSpPr>
            <p:nvPr/>
          </p:nvSpPr>
          <p:spPr bwMode="auto">
            <a:xfrm flipV="1">
              <a:off x="2345" y="2117"/>
              <a:ext cx="53" cy="10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28" name="Freeform 216"/>
            <p:cNvSpPr>
              <a:spLocks/>
            </p:cNvSpPr>
            <p:nvPr/>
          </p:nvSpPr>
          <p:spPr bwMode="auto">
            <a:xfrm>
              <a:off x="2386" y="2101"/>
              <a:ext cx="22" cy="22"/>
            </a:xfrm>
            <a:custGeom>
              <a:avLst/>
              <a:gdLst>
                <a:gd name="T0" fmla="*/ 0 w 22"/>
                <a:gd name="T1" fmla="*/ 14 h 22"/>
                <a:gd name="T2" fmla="*/ 20 w 22"/>
                <a:gd name="T3" fmla="*/ 0 h 22"/>
                <a:gd name="T4" fmla="*/ 22 w 22"/>
                <a:gd name="T5" fmla="*/ 22 h 22"/>
                <a:gd name="T6" fmla="*/ 0 w 22"/>
                <a:gd name="T7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2">
                  <a:moveTo>
                    <a:pt x="0" y="14"/>
                  </a:moveTo>
                  <a:lnTo>
                    <a:pt x="20" y="0"/>
                  </a:lnTo>
                  <a:lnTo>
                    <a:pt x="22" y="2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29" name="Rectangle 217"/>
            <p:cNvSpPr>
              <a:spLocks noChangeArrowheads="1"/>
            </p:cNvSpPr>
            <p:nvPr/>
          </p:nvSpPr>
          <p:spPr bwMode="auto">
            <a:xfrm>
              <a:off x="2086" y="2226"/>
              <a:ext cx="46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Отсутствие приемственности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18"/>
            <p:cNvSpPr>
              <a:spLocks noChangeArrowheads="1"/>
            </p:cNvSpPr>
            <p:nvPr/>
          </p:nvSpPr>
          <p:spPr bwMode="auto">
            <a:xfrm>
              <a:off x="2597" y="2226"/>
              <a:ext cx="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19"/>
            <p:cNvSpPr>
              <a:spLocks noChangeArrowheads="1"/>
            </p:cNvSpPr>
            <p:nvPr/>
          </p:nvSpPr>
          <p:spPr bwMode="auto">
            <a:xfrm>
              <a:off x="2150" y="2261"/>
              <a:ext cx="34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между стационаром 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20"/>
            <p:cNvSpPr>
              <a:spLocks noChangeArrowheads="1"/>
            </p:cNvSpPr>
            <p:nvPr/>
          </p:nvSpPr>
          <p:spPr bwMode="auto">
            <a:xfrm>
              <a:off x="2221" y="2296"/>
              <a:ext cx="22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поликлиникой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221"/>
            <p:cNvSpPr>
              <a:spLocks noChangeShapeType="1"/>
            </p:cNvSpPr>
            <p:nvPr/>
          </p:nvSpPr>
          <p:spPr bwMode="auto">
            <a:xfrm flipH="1">
              <a:off x="2206" y="1994"/>
              <a:ext cx="92" cy="11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34" name="Freeform 222"/>
            <p:cNvSpPr>
              <a:spLocks/>
            </p:cNvSpPr>
            <p:nvPr/>
          </p:nvSpPr>
          <p:spPr bwMode="auto">
            <a:xfrm>
              <a:off x="2194" y="2098"/>
              <a:ext cx="23" cy="22"/>
            </a:xfrm>
            <a:custGeom>
              <a:avLst/>
              <a:gdLst>
                <a:gd name="T0" fmla="*/ 23 w 23"/>
                <a:gd name="T1" fmla="*/ 11 h 22"/>
                <a:gd name="T2" fmla="*/ 0 w 23"/>
                <a:gd name="T3" fmla="*/ 22 h 22"/>
                <a:gd name="T4" fmla="*/ 4 w 23"/>
                <a:gd name="T5" fmla="*/ 0 h 22"/>
                <a:gd name="T6" fmla="*/ 23 w 23"/>
                <a:gd name="T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2">
                  <a:moveTo>
                    <a:pt x="23" y="11"/>
                  </a:moveTo>
                  <a:lnTo>
                    <a:pt x="0" y="22"/>
                  </a:lnTo>
                  <a:lnTo>
                    <a:pt x="4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35" name="Rectangle 223"/>
            <p:cNvSpPr>
              <a:spLocks noChangeArrowheads="1"/>
            </p:cNvSpPr>
            <p:nvPr/>
          </p:nvSpPr>
          <p:spPr bwMode="auto">
            <a:xfrm>
              <a:off x="1976" y="1945"/>
              <a:ext cx="58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Не достижение целевых показателей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Line 224"/>
            <p:cNvSpPr>
              <a:spLocks noChangeShapeType="1"/>
            </p:cNvSpPr>
            <p:nvPr/>
          </p:nvSpPr>
          <p:spPr bwMode="auto">
            <a:xfrm flipH="1" flipV="1">
              <a:off x="2394" y="2166"/>
              <a:ext cx="735" cy="6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37" name="Freeform 225"/>
            <p:cNvSpPr>
              <a:spLocks/>
            </p:cNvSpPr>
            <p:nvPr/>
          </p:nvSpPr>
          <p:spPr bwMode="auto">
            <a:xfrm>
              <a:off x="2374" y="2156"/>
              <a:ext cx="25" cy="20"/>
            </a:xfrm>
            <a:custGeom>
              <a:avLst/>
              <a:gdLst>
                <a:gd name="T0" fmla="*/ 22 w 25"/>
                <a:gd name="T1" fmla="*/ 20 h 20"/>
                <a:gd name="T2" fmla="*/ 0 w 25"/>
                <a:gd name="T3" fmla="*/ 8 h 20"/>
                <a:gd name="T4" fmla="*/ 25 w 25"/>
                <a:gd name="T5" fmla="*/ 0 h 20"/>
                <a:gd name="T6" fmla="*/ 22 w 25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22" y="20"/>
                  </a:moveTo>
                  <a:lnTo>
                    <a:pt x="0" y="8"/>
                  </a:lnTo>
                  <a:lnTo>
                    <a:pt x="25" y="0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38" name="Rectangle 226"/>
            <p:cNvSpPr>
              <a:spLocks noChangeArrowheads="1"/>
            </p:cNvSpPr>
            <p:nvPr/>
          </p:nvSpPr>
          <p:spPr bwMode="auto">
            <a:xfrm>
              <a:off x="3030" y="2231"/>
              <a:ext cx="18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Отсутствие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27"/>
            <p:cNvSpPr>
              <a:spLocks noChangeArrowheads="1"/>
            </p:cNvSpPr>
            <p:nvPr/>
          </p:nvSpPr>
          <p:spPr bwMode="auto">
            <a:xfrm>
              <a:off x="2952" y="2266"/>
              <a:ext cx="31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стандарта передачи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228"/>
            <p:cNvSpPr>
              <a:spLocks noChangeArrowheads="1"/>
            </p:cNvSpPr>
            <p:nvPr/>
          </p:nvSpPr>
          <p:spPr bwMode="auto">
            <a:xfrm>
              <a:off x="3014" y="2301"/>
              <a:ext cx="204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информации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229"/>
            <p:cNvSpPr>
              <a:spLocks noChangeArrowheads="1"/>
            </p:cNvSpPr>
            <p:nvPr/>
          </p:nvSpPr>
          <p:spPr bwMode="auto">
            <a:xfrm>
              <a:off x="3237" y="2301"/>
              <a:ext cx="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230"/>
            <p:cNvSpPr>
              <a:spLocks noChangeArrowheads="1"/>
            </p:cNvSpPr>
            <p:nvPr/>
          </p:nvSpPr>
          <p:spPr bwMode="auto">
            <a:xfrm>
              <a:off x="2956" y="2336"/>
              <a:ext cx="31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 выписке пациента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231"/>
            <p:cNvSpPr>
              <a:spLocks noChangeArrowheads="1"/>
            </p:cNvSpPr>
            <p:nvPr/>
          </p:nvSpPr>
          <p:spPr bwMode="auto">
            <a:xfrm>
              <a:off x="3011" y="2368"/>
              <a:ext cx="22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из стационара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Line 232"/>
            <p:cNvSpPr>
              <a:spLocks noChangeShapeType="1"/>
            </p:cNvSpPr>
            <p:nvPr/>
          </p:nvSpPr>
          <p:spPr bwMode="auto">
            <a:xfrm flipV="1">
              <a:off x="2104" y="1687"/>
              <a:ext cx="0" cy="9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45" name="Freeform 233"/>
            <p:cNvSpPr>
              <a:spLocks/>
            </p:cNvSpPr>
            <p:nvPr/>
          </p:nvSpPr>
          <p:spPr bwMode="auto">
            <a:xfrm>
              <a:off x="2092" y="1669"/>
              <a:ext cx="24" cy="20"/>
            </a:xfrm>
            <a:custGeom>
              <a:avLst/>
              <a:gdLst>
                <a:gd name="T0" fmla="*/ 0 w 24"/>
                <a:gd name="T1" fmla="*/ 20 h 20"/>
                <a:gd name="T2" fmla="*/ 12 w 24"/>
                <a:gd name="T3" fmla="*/ 0 h 20"/>
                <a:gd name="T4" fmla="*/ 24 w 24"/>
                <a:gd name="T5" fmla="*/ 20 h 20"/>
                <a:gd name="T6" fmla="*/ 0 w 24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0">
                  <a:moveTo>
                    <a:pt x="0" y="20"/>
                  </a:moveTo>
                  <a:lnTo>
                    <a:pt x="12" y="0"/>
                  </a:lnTo>
                  <a:lnTo>
                    <a:pt x="24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46" name="Rectangle 234"/>
            <p:cNvSpPr>
              <a:spLocks noChangeArrowheads="1"/>
            </p:cNvSpPr>
            <p:nvPr/>
          </p:nvSpPr>
          <p:spPr bwMode="auto">
            <a:xfrm>
              <a:off x="2050" y="1792"/>
              <a:ext cx="9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кадры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Line 235"/>
            <p:cNvSpPr>
              <a:spLocks noChangeShapeType="1"/>
            </p:cNvSpPr>
            <p:nvPr/>
          </p:nvSpPr>
          <p:spPr bwMode="auto">
            <a:xfrm flipH="1" flipV="1">
              <a:off x="2300" y="1616"/>
              <a:ext cx="48" cy="5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288" y="1602"/>
              <a:ext cx="23" cy="22"/>
            </a:xfrm>
            <a:custGeom>
              <a:avLst/>
              <a:gdLst>
                <a:gd name="T0" fmla="*/ 4 w 23"/>
                <a:gd name="T1" fmla="*/ 22 h 22"/>
                <a:gd name="T2" fmla="*/ 0 w 23"/>
                <a:gd name="T3" fmla="*/ 0 h 22"/>
                <a:gd name="T4" fmla="*/ 23 w 23"/>
                <a:gd name="T5" fmla="*/ 11 h 22"/>
                <a:gd name="T6" fmla="*/ 4 w 23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2">
                  <a:moveTo>
                    <a:pt x="4" y="22"/>
                  </a:moveTo>
                  <a:lnTo>
                    <a:pt x="0" y="0"/>
                  </a:lnTo>
                  <a:lnTo>
                    <a:pt x="23" y="11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49" name="Rectangle 237"/>
            <p:cNvSpPr>
              <a:spLocks noChangeArrowheads="1"/>
            </p:cNvSpPr>
            <p:nvPr/>
          </p:nvSpPr>
          <p:spPr bwMode="auto">
            <a:xfrm>
              <a:off x="2361" y="1618"/>
              <a:ext cx="51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Отсутствие единой методологии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38"/>
            <p:cNvSpPr>
              <a:spLocks noChangeArrowheads="1"/>
            </p:cNvSpPr>
            <p:nvPr/>
          </p:nvSpPr>
          <p:spPr bwMode="auto">
            <a:xfrm>
              <a:off x="2396" y="1653"/>
              <a:ext cx="454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в организации и проведении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39"/>
            <p:cNvSpPr>
              <a:spLocks noChangeArrowheads="1"/>
            </p:cNvSpPr>
            <p:nvPr/>
          </p:nvSpPr>
          <p:spPr bwMode="auto">
            <a:xfrm>
              <a:off x="2522" y="1688"/>
              <a:ext cx="24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dirty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школ здоровья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Line 240"/>
            <p:cNvSpPr>
              <a:spLocks noChangeShapeType="1"/>
            </p:cNvSpPr>
            <p:nvPr/>
          </p:nvSpPr>
          <p:spPr bwMode="auto">
            <a:xfrm>
              <a:off x="1430" y="1446"/>
              <a:ext cx="71" cy="59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1491" y="1497"/>
              <a:ext cx="25" cy="21"/>
            </a:xfrm>
            <a:custGeom>
              <a:avLst/>
              <a:gdLst>
                <a:gd name="T0" fmla="*/ 17 w 25"/>
                <a:gd name="T1" fmla="*/ 0 h 21"/>
                <a:gd name="T2" fmla="*/ 25 w 25"/>
                <a:gd name="T3" fmla="*/ 21 h 21"/>
                <a:gd name="T4" fmla="*/ 0 w 25"/>
                <a:gd name="T5" fmla="*/ 14 h 21"/>
                <a:gd name="T6" fmla="*/ 17 w 25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25" y="21"/>
                  </a:lnTo>
                  <a:lnTo>
                    <a:pt x="0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54" name="Rectangle 242"/>
            <p:cNvSpPr>
              <a:spLocks noChangeArrowheads="1"/>
            </p:cNvSpPr>
            <p:nvPr/>
          </p:nvSpPr>
          <p:spPr bwMode="auto">
            <a:xfrm>
              <a:off x="1245" y="1369"/>
              <a:ext cx="32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Отсутствие регистра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243"/>
            <p:cNvSpPr>
              <a:spLocks noChangeArrowheads="1"/>
            </p:cNvSpPr>
            <p:nvPr/>
          </p:nvSpPr>
          <p:spPr bwMode="auto">
            <a:xfrm>
              <a:off x="1284" y="1404"/>
              <a:ext cx="26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пациентов с ОКС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Line 244"/>
            <p:cNvSpPr>
              <a:spLocks noChangeShapeType="1"/>
            </p:cNvSpPr>
            <p:nvPr/>
          </p:nvSpPr>
          <p:spPr bwMode="auto">
            <a:xfrm flipV="1">
              <a:off x="1385" y="1875"/>
              <a:ext cx="0" cy="23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1373" y="1857"/>
              <a:ext cx="23" cy="20"/>
            </a:xfrm>
            <a:custGeom>
              <a:avLst/>
              <a:gdLst>
                <a:gd name="T0" fmla="*/ 0 w 23"/>
                <a:gd name="T1" fmla="*/ 20 h 20"/>
                <a:gd name="T2" fmla="*/ 12 w 23"/>
                <a:gd name="T3" fmla="*/ 0 h 20"/>
                <a:gd name="T4" fmla="*/ 23 w 23"/>
                <a:gd name="T5" fmla="*/ 20 h 20"/>
                <a:gd name="T6" fmla="*/ 0 w 23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20"/>
                  </a:moveTo>
                  <a:lnTo>
                    <a:pt x="12" y="0"/>
                  </a:lnTo>
                  <a:lnTo>
                    <a:pt x="2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58" name="Rectangle 246"/>
            <p:cNvSpPr>
              <a:spLocks noChangeArrowheads="1"/>
            </p:cNvSpPr>
            <p:nvPr/>
          </p:nvSpPr>
          <p:spPr bwMode="auto">
            <a:xfrm>
              <a:off x="1170" y="1929"/>
              <a:ext cx="429" cy="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59" name="Rectangle 247"/>
            <p:cNvSpPr>
              <a:spLocks noChangeArrowheads="1"/>
            </p:cNvSpPr>
            <p:nvPr/>
          </p:nvSpPr>
          <p:spPr bwMode="auto">
            <a:xfrm>
              <a:off x="1212" y="1929"/>
              <a:ext cx="31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Ожидание пациента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248"/>
            <p:cNvSpPr>
              <a:spLocks noChangeArrowheads="1"/>
            </p:cNvSpPr>
            <p:nvPr/>
          </p:nvSpPr>
          <p:spPr bwMode="auto">
            <a:xfrm>
              <a:off x="1232" y="1964"/>
              <a:ext cx="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249"/>
            <p:cNvSpPr>
              <a:spLocks noChangeArrowheads="1"/>
            </p:cNvSpPr>
            <p:nvPr/>
          </p:nvSpPr>
          <p:spPr bwMode="auto">
            <a:xfrm>
              <a:off x="1242" y="1964"/>
              <a:ext cx="274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не соответствует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250"/>
            <p:cNvSpPr>
              <a:spLocks noChangeArrowheads="1"/>
            </p:cNvSpPr>
            <p:nvPr/>
          </p:nvSpPr>
          <p:spPr bwMode="auto">
            <a:xfrm>
              <a:off x="1170" y="1996"/>
              <a:ext cx="39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предоставленной услуге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Line 251"/>
            <p:cNvSpPr>
              <a:spLocks noChangeShapeType="1"/>
            </p:cNvSpPr>
            <p:nvPr/>
          </p:nvSpPr>
          <p:spPr bwMode="auto">
            <a:xfrm flipH="1">
              <a:off x="1282" y="2842"/>
              <a:ext cx="370" cy="5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64" name="Freeform 252"/>
            <p:cNvSpPr>
              <a:spLocks/>
            </p:cNvSpPr>
            <p:nvPr/>
          </p:nvSpPr>
          <p:spPr bwMode="auto">
            <a:xfrm>
              <a:off x="1262" y="2886"/>
              <a:ext cx="25" cy="20"/>
            </a:xfrm>
            <a:custGeom>
              <a:avLst/>
              <a:gdLst>
                <a:gd name="T0" fmla="*/ 25 w 25"/>
                <a:gd name="T1" fmla="*/ 20 h 20"/>
                <a:gd name="T2" fmla="*/ 0 w 25"/>
                <a:gd name="T3" fmla="*/ 13 h 20"/>
                <a:gd name="T4" fmla="*/ 21 w 25"/>
                <a:gd name="T5" fmla="*/ 0 h 20"/>
                <a:gd name="T6" fmla="*/ 25 w 25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25" y="20"/>
                  </a:moveTo>
                  <a:lnTo>
                    <a:pt x="0" y="13"/>
                  </a:lnTo>
                  <a:lnTo>
                    <a:pt x="21" y="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65" name="Rectangle 253"/>
            <p:cNvSpPr>
              <a:spLocks noChangeArrowheads="1"/>
            </p:cNvSpPr>
            <p:nvPr/>
          </p:nvSpPr>
          <p:spPr bwMode="auto">
            <a:xfrm>
              <a:off x="1665" y="2807"/>
              <a:ext cx="31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Позднее обращение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254"/>
            <p:cNvSpPr>
              <a:spLocks noChangeArrowheads="1"/>
            </p:cNvSpPr>
            <p:nvPr/>
          </p:nvSpPr>
          <p:spPr bwMode="auto">
            <a:xfrm>
              <a:off x="1785" y="2839"/>
              <a:ext cx="10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в СМП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Line 255"/>
            <p:cNvSpPr>
              <a:spLocks noChangeShapeType="1"/>
            </p:cNvSpPr>
            <p:nvPr/>
          </p:nvSpPr>
          <p:spPr bwMode="auto">
            <a:xfrm flipH="1" flipV="1">
              <a:off x="1518" y="2876"/>
              <a:ext cx="63" cy="58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68" name="Freeform 256"/>
            <p:cNvSpPr>
              <a:spLocks/>
            </p:cNvSpPr>
            <p:nvPr/>
          </p:nvSpPr>
          <p:spPr bwMode="auto">
            <a:xfrm>
              <a:off x="1504" y="2864"/>
              <a:ext cx="25" cy="21"/>
            </a:xfrm>
            <a:custGeom>
              <a:avLst/>
              <a:gdLst>
                <a:gd name="T0" fmla="*/ 7 w 25"/>
                <a:gd name="T1" fmla="*/ 21 h 21"/>
                <a:gd name="T2" fmla="*/ 0 w 25"/>
                <a:gd name="T3" fmla="*/ 0 h 21"/>
                <a:gd name="T4" fmla="*/ 25 w 25"/>
                <a:gd name="T5" fmla="*/ 8 h 21"/>
                <a:gd name="T6" fmla="*/ 7 w 25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1">
                  <a:moveTo>
                    <a:pt x="7" y="21"/>
                  </a:moveTo>
                  <a:lnTo>
                    <a:pt x="0" y="0"/>
                  </a:lnTo>
                  <a:lnTo>
                    <a:pt x="25" y="8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69" name="Rectangle 257"/>
            <p:cNvSpPr>
              <a:spLocks noChangeArrowheads="1"/>
            </p:cNvSpPr>
            <p:nvPr/>
          </p:nvSpPr>
          <p:spPr bwMode="auto">
            <a:xfrm>
              <a:off x="1335" y="2941"/>
              <a:ext cx="45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Низкая информированность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258"/>
            <p:cNvSpPr>
              <a:spLocks noChangeArrowheads="1"/>
            </p:cNvSpPr>
            <p:nvPr/>
          </p:nvSpPr>
          <p:spPr bwMode="auto">
            <a:xfrm>
              <a:off x="1491" y="2973"/>
              <a:ext cx="16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населения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Line 259"/>
            <p:cNvSpPr>
              <a:spLocks noChangeShapeType="1"/>
            </p:cNvSpPr>
            <p:nvPr/>
          </p:nvSpPr>
          <p:spPr bwMode="auto">
            <a:xfrm flipV="1">
              <a:off x="721" y="2740"/>
              <a:ext cx="255" cy="27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72" name="Freeform 260"/>
            <p:cNvSpPr>
              <a:spLocks/>
            </p:cNvSpPr>
            <p:nvPr/>
          </p:nvSpPr>
          <p:spPr bwMode="auto">
            <a:xfrm>
              <a:off x="965" y="2727"/>
              <a:ext cx="24" cy="21"/>
            </a:xfrm>
            <a:custGeom>
              <a:avLst/>
              <a:gdLst>
                <a:gd name="T0" fmla="*/ 0 w 24"/>
                <a:gd name="T1" fmla="*/ 9 h 21"/>
                <a:gd name="T2" fmla="*/ 24 w 24"/>
                <a:gd name="T3" fmla="*/ 0 h 21"/>
                <a:gd name="T4" fmla="*/ 19 w 24"/>
                <a:gd name="T5" fmla="*/ 21 h 21"/>
                <a:gd name="T6" fmla="*/ 0 w 24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0" y="9"/>
                  </a:moveTo>
                  <a:lnTo>
                    <a:pt x="24" y="0"/>
                  </a:lnTo>
                  <a:lnTo>
                    <a:pt x="19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73" name="Rectangle 261"/>
            <p:cNvSpPr>
              <a:spLocks noChangeArrowheads="1"/>
            </p:cNvSpPr>
            <p:nvPr/>
          </p:nvSpPr>
          <p:spPr bwMode="auto">
            <a:xfrm>
              <a:off x="507" y="2963"/>
              <a:ext cx="10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Низкая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262"/>
            <p:cNvSpPr>
              <a:spLocks noChangeArrowheads="1"/>
            </p:cNvSpPr>
            <p:nvPr/>
          </p:nvSpPr>
          <p:spPr bwMode="auto">
            <a:xfrm>
              <a:off x="469" y="2997"/>
              <a:ext cx="17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мотивация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263"/>
            <p:cNvSpPr>
              <a:spLocks noChangeArrowheads="1"/>
            </p:cNvSpPr>
            <p:nvPr/>
          </p:nvSpPr>
          <p:spPr bwMode="auto">
            <a:xfrm>
              <a:off x="656" y="2997"/>
              <a:ext cx="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264"/>
            <p:cNvSpPr>
              <a:spLocks noChangeArrowheads="1"/>
            </p:cNvSpPr>
            <p:nvPr/>
          </p:nvSpPr>
          <p:spPr bwMode="auto">
            <a:xfrm>
              <a:off x="478" y="3032"/>
              <a:ext cx="16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населения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Line 265"/>
            <p:cNvSpPr>
              <a:spLocks noChangeShapeType="1"/>
            </p:cNvSpPr>
            <p:nvPr/>
          </p:nvSpPr>
          <p:spPr bwMode="auto">
            <a:xfrm flipV="1">
              <a:off x="2457" y="2591"/>
              <a:ext cx="296" cy="20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78" name="Freeform 266"/>
            <p:cNvSpPr>
              <a:spLocks/>
            </p:cNvSpPr>
            <p:nvPr/>
          </p:nvSpPr>
          <p:spPr bwMode="auto">
            <a:xfrm>
              <a:off x="2743" y="2580"/>
              <a:ext cx="26" cy="21"/>
            </a:xfrm>
            <a:custGeom>
              <a:avLst/>
              <a:gdLst>
                <a:gd name="T0" fmla="*/ 0 w 26"/>
                <a:gd name="T1" fmla="*/ 6 h 21"/>
                <a:gd name="T2" fmla="*/ 26 w 26"/>
                <a:gd name="T3" fmla="*/ 0 h 21"/>
                <a:gd name="T4" fmla="*/ 15 w 26"/>
                <a:gd name="T5" fmla="*/ 21 h 21"/>
                <a:gd name="T6" fmla="*/ 0 w 26"/>
                <a:gd name="T7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6"/>
                  </a:moveTo>
                  <a:lnTo>
                    <a:pt x="26" y="0"/>
                  </a:lnTo>
                  <a:lnTo>
                    <a:pt x="15" y="2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79" name="Rectangle 267"/>
            <p:cNvSpPr>
              <a:spLocks noChangeArrowheads="1"/>
            </p:cNvSpPr>
            <p:nvPr/>
          </p:nvSpPr>
          <p:spPr bwMode="auto">
            <a:xfrm>
              <a:off x="2286" y="2805"/>
              <a:ext cx="31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Высокая стоимость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268"/>
            <p:cNvSpPr>
              <a:spLocks noChangeArrowheads="1"/>
            </p:cNvSpPr>
            <p:nvPr/>
          </p:nvSpPr>
          <p:spPr bwMode="auto">
            <a:xfrm>
              <a:off x="2386" y="2837"/>
              <a:ext cx="13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лечения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269"/>
            <p:cNvSpPr>
              <a:spLocks noChangeShapeType="1"/>
            </p:cNvSpPr>
            <p:nvPr/>
          </p:nvSpPr>
          <p:spPr bwMode="auto">
            <a:xfrm flipV="1">
              <a:off x="2640" y="3344"/>
              <a:ext cx="204" cy="4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82" name="Freeform 270"/>
            <p:cNvSpPr>
              <a:spLocks/>
            </p:cNvSpPr>
            <p:nvPr/>
          </p:nvSpPr>
          <p:spPr bwMode="auto">
            <a:xfrm>
              <a:off x="2838" y="3335"/>
              <a:ext cx="26" cy="19"/>
            </a:xfrm>
            <a:custGeom>
              <a:avLst/>
              <a:gdLst>
                <a:gd name="T0" fmla="*/ 0 w 26"/>
                <a:gd name="T1" fmla="*/ 0 h 19"/>
                <a:gd name="T2" fmla="*/ 26 w 26"/>
                <a:gd name="T3" fmla="*/ 4 h 19"/>
                <a:gd name="T4" fmla="*/ 7 w 26"/>
                <a:gd name="T5" fmla="*/ 19 h 19"/>
                <a:gd name="T6" fmla="*/ 0 w 26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4"/>
                  </a:lnTo>
                  <a:lnTo>
                    <a:pt x="7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83" name="Rectangle 271"/>
            <p:cNvSpPr>
              <a:spLocks noChangeArrowheads="1"/>
            </p:cNvSpPr>
            <p:nvPr/>
          </p:nvSpPr>
          <p:spPr bwMode="auto">
            <a:xfrm>
              <a:off x="2286" y="3337"/>
              <a:ext cx="29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Не предусмотрено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272"/>
            <p:cNvSpPr>
              <a:spLocks noChangeArrowheads="1"/>
            </p:cNvSpPr>
            <p:nvPr/>
          </p:nvSpPr>
          <p:spPr bwMode="auto">
            <a:xfrm>
              <a:off x="2267" y="3372"/>
              <a:ext cx="32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льгот для пациентов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273"/>
            <p:cNvSpPr>
              <a:spLocks noChangeArrowheads="1"/>
            </p:cNvSpPr>
            <p:nvPr/>
          </p:nvSpPr>
          <p:spPr bwMode="auto">
            <a:xfrm>
              <a:off x="2396" y="3404"/>
              <a:ext cx="9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с ХСН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274"/>
            <p:cNvSpPr>
              <a:spLocks noChangeShapeType="1"/>
            </p:cNvSpPr>
            <p:nvPr/>
          </p:nvSpPr>
          <p:spPr bwMode="auto">
            <a:xfrm flipH="1">
              <a:off x="2644" y="2681"/>
              <a:ext cx="339" cy="338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87" name="Freeform 275"/>
            <p:cNvSpPr>
              <a:spLocks/>
            </p:cNvSpPr>
            <p:nvPr/>
          </p:nvSpPr>
          <p:spPr bwMode="auto">
            <a:xfrm>
              <a:off x="2631" y="3011"/>
              <a:ext cx="24" cy="21"/>
            </a:xfrm>
            <a:custGeom>
              <a:avLst/>
              <a:gdLst>
                <a:gd name="T0" fmla="*/ 24 w 24"/>
                <a:gd name="T1" fmla="*/ 13 h 21"/>
                <a:gd name="T2" fmla="*/ 0 w 24"/>
                <a:gd name="T3" fmla="*/ 21 h 21"/>
                <a:gd name="T4" fmla="*/ 6 w 24"/>
                <a:gd name="T5" fmla="*/ 0 h 21"/>
                <a:gd name="T6" fmla="*/ 24 w 24"/>
                <a:gd name="T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24" y="13"/>
                  </a:moveTo>
                  <a:lnTo>
                    <a:pt x="0" y="21"/>
                  </a:lnTo>
                  <a:lnTo>
                    <a:pt x="6" y="0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88" name="Rectangle 276"/>
            <p:cNvSpPr>
              <a:spLocks noChangeArrowheads="1"/>
            </p:cNvSpPr>
            <p:nvPr/>
          </p:nvSpPr>
          <p:spPr bwMode="auto">
            <a:xfrm>
              <a:off x="2994" y="2663"/>
              <a:ext cx="51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Рост количества отказов от ДЛО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Line 277"/>
            <p:cNvSpPr>
              <a:spLocks noChangeShapeType="1"/>
            </p:cNvSpPr>
            <p:nvPr/>
          </p:nvSpPr>
          <p:spPr bwMode="auto">
            <a:xfrm flipH="1">
              <a:off x="2755" y="2876"/>
              <a:ext cx="215" cy="178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90" name="Freeform 278"/>
            <p:cNvSpPr>
              <a:spLocks/>
            </p:cNvSpPr>
            <p:nvPr/>
          </p:nvSpPr>
          <p:spPr bwMode="auto">
            <a:xfrm>
              <a:off x="2741" y="3045"/>
              <a:ext cx="25" cy="21"/>
            </a:xfrm>
            <a:custGeom>
              <a:avLst/>
              <a:gdLst>
                <a:gd name="T0" fmla="*/ 25 w 25"/>
                <a:gd name="T1" fmla="*/ 14 h 21"/>
                <a:gd name="T2" fmla="*/ 0 w 25"/>
                <a:gd name="T3" fmla="*/ 21 h 21"/>
                <a:gd name="T4" fmla="*/ 8 w 25"/>
                <a:gd name="T5" fmla="*/ 0 h 21"/>
                <a:gd name="T6" fmla="*/ 25 w 25"/>
                <a:gd name="T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1">
                  <a:moveTo>
                    <a:pt x="25" y="14"/>
                  </a:moveTo>
                  <a:lnTo>
                    <a:pt x="0" y="21"/>
                  </a:lnTo>
                  <a:lnTo>
                    <a:pt x="8" y="0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91" name="Rectangle 279"/>
            <p:cNvSpPr>
              <a:spLocks noChangeArrowheads="1"/>
            </p:cNvSpPr>
            <p:nvPr/>
          </p:nvSpPr>
          <p:spPr bwMode="auto">
            <a:xfrm>
              <a:off x="2985" y="2858"/>
              <a:ext cx="42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Нагрузка на регион по ЛЛО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Line 280"/>
            <p:cNvSpPr>
              <a:spLocks noChangeShapeType="1"/>
            </p:cNvSpPr>
            <p:nvPr/>
          </p:nvSpPr>
          <p:spPr bwMode="auto">
            <a:xfrm flipH="1">
              <a:off x="2828" y="3004"/>
              <a:ext cx="387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93" name="Freeform 281"/>
            <p:cNvSpPr>
              <a:spLocks/>
            </p:cNvSpPr>
            <p:nvPr/>
          </p:nvSpPr>
          <p:spPr bwMode="auto">
            <a:xfrm>
              <a:off x="2807" y="3001"/>
              <a:ext cx="24" cy="20"/>
            </a:xfrm>
            <a:custGeom>
              <a:avLst/>
              <a:gdLst>
                <a:gd name="T0" fmla="*/ 24 w 24"/>
                <a:gd name="T1" fmla="*/ 20 h 20"/>
                <a:gd name="T2" fmla="*/ 0 w 24"/>
                <a:gd name="T3" fmla="*/ 10 h 20"/>
                <a:gd name="T4" fmla="*/ 24 w 24"/>
                <a:gd name="T5" fmla="*/ 0 h 20"/>
                <a:gd name="T6" fmla="*/ 24 w 24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0">
                  <a:moveTo>
                    <a:pt x="24" y="20"/>
                  </a:moveTo>
                  <a:lnTo>
                    <a:pt x="0" y="1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94" name="Rectangle 282"/>
            <p:cNvSpPr>
              <a:spLocks noChangeArrowheads="1"/>
            </p:cNvSpPr>
            <p:nvPr/>
          </p:nvSpPr>
          <p:spPr bwMode="auto">
            <a:xfrm>
              <a:off x="2952" y="2928"/>
              <a:ext cx="48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Качественный состав перечня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283"/>
            <p:cNvSpPr>
              <a:spLocks noChangeArrowheads="1"/>
            </p:cNvSpPr>
            <p:nvPr/>
          </p:nvSpPr>
          <p:spPr bwMode="auto">
            <a:xfrm>
              <a:off x="2998" y="2960"/>
              <a:ext cx="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284"/>
            <p:cNvSpPr>
              <a:spLocks noChangeArrowheads="1"/>
            </p:cNvSpPr>
            <p:nvPr/>
          </p:nvSpPr>
          <p:spPr bwMode="auto">
            <a:xfrm>
              <a:off x="3007" y="2960"/>
              <a:ext cx="38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ЛП для пациентов с БСК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Line 285"/>
            <p:cNvSpPr>
              <a:spLocks noChangeShapeType="1"/>
            </p:cNvSpPr>
            <p:nvPr/>
          </p:nvSpPr>
          <p:spPr bwMode="auto">
            <a:xfrm flipH="1">
              <a:off x="2896" y="3339"/>
              <a:ext cx="172" cy="5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98" name="Freeform 286"/>
            <p:cNvSpPr>
              <a:spLocks/>
            </p:cNvSpPr>
            <p:nvPr/>
          </p:nvSpPr>
          <p:spPr bwMode="auto">
            <a:xfrm>
              <a:off x="2877" y="3378"/>
              <a:ext cx="26" cy="19"/>
            </a:xfrm>
            <a:custGeom>
              <a:avLst/>
              <a:gdLst>
                <a:gd name="T0" fmla="*/ 26 w 26"/>
                <a:gd name="T1" fmla="*/ 19 h 19"/>
                <a:gd name="T2" fmla="*/ 0 w 26"/>
                <a:gd name="T3" fmla="*/ 16 h 19"/>
                <a:gd name="T4" fmla="*/ 18 w 26"/>
                <a:gd name="T5" fmla="*/ 0 h 19"/>
                <a:gd name="T6" fmla="*/ 26 w 26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lnTo>
                    <a:pt x="0" y="16"/>
                  </a:lnTo>
                  <a:lnTo>
                    <a:pt x="18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99" name="Rectangle 287"/>
            <p:cNvSpPr>
              <a:spLocks noChangeArrowheads="1"/>
            </p:cNvSpPr>
            <p:nvPr/>
          </p:nvSpPr>
          <p:spPr bwMode="auto">
            <a:xfrm>
              <a:off x="3166" y="3271"/>
              <a:ext cx="30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В настоящее время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288"/>
            <p:cNvSpPr>
              <a:spLocks noChangeArrowheads="1"/>
            </p:cNvSpPr>
            <p:nvPr/>
          </p:nvSpPr>
          <p:spPr bwMode="auto">
            <a:xfrm>
              <a:off x="3082" y="3303"/>
              <a:ext cx="46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для пациентов региональная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289"/>
            <p:cNvSpPr>
              <a:spLocks noChangeArrowheads="1"/>
            </p:cNvSpPr>
            <p:nvPr/>
          </p:nvSpPr>
          <p:spPr bwMode="auto">
            <a:xfrm>
              <a:off x="3108" y="3337"/>
              <a:ext cx="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290"/>
            <p:cNvSpPr>
              <a:spLocks noChangeArrowheads="1"/>
            </p:cNvSpPr>
            <p:nvPr/>
          </p:nvSpPr>
          <p:spPr bwMode="auto">
            <a:xfrm>
              <a:off x="3117" y="3337"/>
              <a:ext cx="30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льгота составляет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291"/>
            <p:cNvSpPr>
              <a:spLocks noChangeArrowheads="1"/>
            </p:cNvSpPr>
            <p:nvPr/>
          </p:nvSpPr>
          <p:spPr bwMode="auto">
            <a:xfrm>
              <a:off x="3447" y="3337"/>
              <a:ext cx="1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292"/>
            <p:cNvSpPr>
              <a:spLocks noChangeArrowheads="1"/>
            </p:cNvSpPr>
            <p:nvPr/>
          </p:nvSpPr>
          <p:spPr bwMode="auto">
            <a:xfrm>
              <a:off x="3476" y="3337"/>
              <a:ext cx="5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мес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293"/>
            <p:cNvSpPr>
              <a:spLocks noChangeArrowheads="1"/>
            </p:cNvSpPr>
            <p:nvPr/>
          </p:nvSpPr>
          <p:spPr bwMode="auto">
            <a:xfrm>
              <a:off x="3541" y="3337"/>
              <a:ext cx="1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.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294"/>
            <p:cNvSpPr>
              <a:spLocks noChangeArrowheads="1"/>
            </p:cNvSpPr>
            <p:nvPr/>
          </p:nvSpPr>
          <p:spPr bwMode="auto">
            <a:xfrm>
              <a:off x="3221" y="3372"/>
              <a:ext cx="1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(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295"/>
            <p:cNvSpPr>
              <a:spLocks noChangeArrowheads="1"/>
            </p:cNvSpPr>
            <p:nvPr/>
          </p:nvSpPr>
          <p:spPr bwMode="auto">
            <a:xfrm>
              <a:off x="3230" y="3372"/>
              <a:ext cx="8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цель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296"/>
            <p:cNvSpPr>
              <a:spLocks noChangeArrowheads="1"/>
            </p:cNvSpPr>
            <p:nvPr/>
          </p:nvSpPr>
          <p:spPr bwMode="auto">
            <a:xfrm>
              <a:off x="3324" y="3372"/>
              <a:ext cx="3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12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297"/>
            <p:cNvSpPr>
              <a:spLocks noChangeArrowheads="1"/>
            </p:cNvSpPr>
            <p:nvPr/>
          </p:nvSpPr>
          <p:spPr bwMode="auto">
            <a:xfrm>
              <a:off x="3373" y="3372"/>
              <a:ext cx="5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мес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298"/>
            <p:cNvSpPr>
              <a:spLocks noChangeArrowheads="1"/>
            </p:cNvSpPr>
            <p:nvPr/>
          </p:nvSpPr>
          <p:spPr bwMode="auto">
            <a:xfrm>
              <a:off x="3437" y="3372"/>
              <a:ext cx="1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Line 299"/>
            <p:cNvSpPr>
              <a:spLocks noChangeShapeType="1"/>
            </p:cNvSpPr>
            <p:nvPr/>
          </p:nvSpPr>
          <p:spPr bwMode="auto">
            <a:xfrm flipH="1" flipV="1">
              <a:off x="4416" y="3087"/>
              <a:ext cx="217" cy="18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12" name="Freeform 300"/>
            <p:cNvSpPr>
              <a:spLocks/>
            </p:cNvSpPr>
            <p:nvPr/>
          </p:nvSpPr>
          <p:spPr bwMode="auto">
            <a:xfrm>
              <a:off x="4401" y="3075"/>
              <a:ext cx="26" cy="21"/>
            </a:xfrm>
            <a:custGeom>
              <a:avLst/>
              <a:gdLst>
                <a:gd name="T0" fmla="*/ 9 w 26"/>
                <a:gd name="T1" fmla="*/ 21 h 21"/>
                <a:gd name="T2" fmla="*/ 0 w 26"/>
                <a:gd name="T3" fmla="*/ 0 h 21"/>
                <a:gd name="T4" fmla="*/ 26 w 26"/>
                <a:gd name="T5" fmla="*/ 7 h 21"/>
                <a:gd name="T6" fmla="*/ 9 w 26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9" y="21"/>
                  </a:moveTo>
                  <a:lnTo>
                    <a:pt x="0" y="0"/>
                  </a:lnTo>
                  <a:lnTo>
                    <a:pt x="26" y="7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13" name="Rectangle 301"/>
            <p:cNvSpPr>
              <a:spLocks noChangeArrowheads="1"/>
            </p:cNvSpPr>
            <p:nvPr/>
          </p:nvSpPr>
          <p:spPr bwMode="auto">
            <a:xfrm>
              <a:off x="4647" y="3249"/>
              <a:ext cx="46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Низкая мотивация населения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Line 302"/>
            <p:cNvSpPr>
              <a:spLocks noChangeShapeType="1"/>
            </p:cNvSpPr>
            <p:nvPr/>
          </p:nvSpPr>
          <p:spPr bwMode="auto">
            <a:xfrm flipH="1" flipV="1">
              <a:off x="4876" y="1852"/>
              <a:ext cx="148" cy="11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15" name="Freeform 303"/>
            <p:cNvSpPr>
              <a:spLocks/>
            </p:cNvSpPr>
            <p:nvPr/>
          </p:nvSpPr>
          <p:spPr bwMode="auto">
            <a:xfrm>
              <a:off x="4860" y="1840"/>
              <a:ext cx="26" cy="21"/>
            </a:xfrm>
            <a:custGeom>
              <a:avLst/>
              <a:gdLst>
                <a:gd name="T0" fmla="*/ 10 w 26"/>
                <a:gd name="T1" fmla="*/ 21 h 21"/>
                <a:gd name="T2" fmla="*/ 0 w 26"/>
                <a:gd name="T3" fmla="*/ 0 h 21"/>
                <a:gd name="T4" fmla="*/ 26 w 26"/>
                <a:gd name="T5" fmla="*/ 6 h 21"/>
                <a:gd name="T6" fmla="*/ 10 w 26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10" y="21"/>
                  </a:moveTo>
                  <a:lnTo>
                    <a:pt x="0" y="0"/>
                  </a:lnTo>
                  <a:lnTo>
                    <a:pt x="26" y="6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17" name="Rectangle 304"/>
            <p:cNvSpPr>
              <a:spLocks noChangeArrowheads="1"/>
            </p:cNvSpPr>
            <p:nvPr/>
          </p:nvSpPr>
          <p:spPr bwMode="auto">
            <a:xfrm>
              <a:off x="4831" y="1974"/>
              <a:ext cx="35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Квотирование явок на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305"/>
            <p:cNvSpPr>
              <a:spLocks noChangeArrowheads="1"/>
            </p:cNvSpPr>
            <p:nvPr/>
          </p:nvSpPr>
          <p:spPr bwMode="auto">
            <a:xfrm>
              <a:off x="4786" y="2007"/>
              <a:ext cx="43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диагностику атеросклероза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Line 306"/>
            <p:cNvSpPr>
              <a:spLocks noChangeShapeType="1"/>
            </p:cNvSpPr>
            <p:nvPr/>
          </p:nvSpPr>
          <p:spPr bwMode="auto">
            <a:xfrm>
              <a:off x="5076" y="1482"/>
              <a:ext cx="85" cy="88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20" name="Freeform 307"/>
            <p:cNvSpPr>
              <a:spLocks/>
            </p:cNvSpPr>
            <p:nvPr/>
          </p:nvSpPr>
          <p:spPr bwMode="auto">
            <a:xfrm>
              <a:off x="5150" y="1562"/>
              <a:ext cx="24" cy="21"/>
            </a:xfrm>
            <a:custGeom>
              <a:avLst/>
              <a:gdLst>
                <a:gd name="T0" fmla="*/ 18 w 24"/>
                <a:gd name="T1" fmla="*/ 0 h 21"/>
                <a:gd name="T2" fmla="*/ 24 w 24"/>
                <a:gd name="T3" fmla="*/ 21 h 21"/>
                <a:gd name="T4" fmla="*/ 0 w 24"/>
                <a:gd name="T5" fmla="*/ 12 h 21"/>
                <a:gd name="T6" fmla="*/ 18 w 2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18" y="0"/>
                  </a:moveTo>
                  <a:lnTo>
                    <a:pt x="24" y="21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21" name="Rectangle 308"/>
            <p:cNvSpPr>
              <a:spLocks noChangeArrowheads="1"/>
            </p:cNvSpPr>
            <p:nvPr/>
          </p:nvSpPr>
          <p:spPr bwMode="auto">
            <a:xfrm>
              <a:off x="4699" y="1447"/>
              <a:ext cx="23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Риск неоплаты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309"/>
            <p:cNvSpPr>
              <a:spLocks noChangeArrowheads="1"/>
            </p:cNvSpPr>
            <p:nvPr/>
          </p:nvSpPr>
          <p:spPr bwMode="auto">
            <a:xfrm>
              <a:off x="4602" y="1482"/>
              <a:ext cx="42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диагностических услуг МО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Line 310"/>
            <p:cNvSpPr>
              <a:spLocks noChangeShapeType="1"/>
            </p:cNvSpPr>
            <p:nvPr/>
          </p:nvSpPr>
          <p:spPr bwMode="auto">
            <a:xfrm flipV="1">
              <a:off x="3924" y="1696"/>
              <a:ext cx="161" cy="7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24" name="Freeform 311"/>
            <p:cNvSpPr>
              <a:spLocks/>
            </p:cNvSpPr>
            <p:nvPr/>
          </p:nvSpPr>
          <p:spPr bwMode="auto">
            <a:xfrm>
              <a:off x="4076" y="1688"/>
              <a:ext cx="27" cy="18"/>
            </a:xfrm>
            <a:custGeom>
              <a:avLst/>
              <a:gdLst>
                <a:gd name="T0" fmla="*/ 0 w 27"/>
                <a:gd name="T1" fmla="*/ 1 h 18"/>
                <a:gd name="T2" fmla="*/ 27 w 27"/>
                <a:gd name="T3" fmla="*/ 0 h 18"/>
                <a:gd name="T4" fmla="*/ 12 w 27"/>
                <a:gd name="T5" fmla="*/ 18 h 18"/>
                <a:gd name="T6" fmla="*/ 0 w 27"/>
                <a:gd name="T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8">
                  <a:moveTo>
                    <a:pt x="0" y="1"/>
                  </a:moveTo>
                  <a:lnTo>
                    <a:pt x="27" y="0"/>
                  </a:lnTo>
                  <a:lnTo>
                    <a:pt x="12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25" name="Rectangle 312"/>
            <p:cNvSpPr>
              <a:spLocks noChangeArrowheads="1"/>
            </p:cNvSpPr>
            <p:nvPr/>
          </p:nvSpPr>
          <p:spPr bwMode="auto">
            <a:xfrm>
              <a:off x="3606" y="1776"/>
              <a:ext cx="58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Отсутствие тотальной передачи ЭКГ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313"/>
            <p:cNvSpPr>
              <a:spLocks noChangeArrowheads="1"/>
            </p:cNvSpPr>
            <p:nvPr/>
          </p:nvSpPr>
          <p:spPr bwMode="auto">
            <a:xfrm>
              <a:off x="3813" y="1811"/>
              <a:ext cx="20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дистационно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Line 314"/>
            <p:cNvSpPr>
              <a:spLocks noChangeShapeType="1"/>
            </p:cNvSpPr>
            <p:nvPr/>
          </p:nvSpPr>
          <p:spPr bwMode="auto">
            <a:xfrm flipV="1">
              <a:off x="4129" y="1755"/>
              <a:ext cx="264" cy="218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28" name="Freeform 315"/>
            <p:cNvSpPr>
              <a:spLocks/>
            </p:cNvSpPr>
            <p:nvPr/>
          </p:nvSpPr>
          <p:spPr bwMode="auto">
            <a:xfrm>
              <a:off x="4382" y="1743"/>
              <a:ext cx="26" cy="21"/>
            </a:xfrm>
            <a:custGeom>
              <a:avLst/>
              <a:gdLst>
                <a:gd name="T0" fmla="*/ 0 w 26"/>
                <a:gd name="T1" fmla="*/ 7 h 21"/>
                <a:gd name="T2" fmla="*/ 26 w 26"/>
                <a:gd name="T3" fmla="*/ 0 h 21"/>
                <a:gd name="T4" fmla="*/ 17 w 26"/>
                <a:gd name="T5" fmla="*/ 21 h 21"/>
                <a:gd name="T6" fmla="*/ 0 w 26"/>
                <a:gd name="T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7"/>
                  </a:moveTo>
                  <a:lnTo>
                    <a:pt x="26" y="0"/>
                  </a:lnTo>
                  <a:lnTo>
                    <a:pt x="17" y="2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29" name="Rectangle 316"/>
            <p:cNvSpPr>
              <a:spLocks noChangeArrowheads="1"/>
            </p:cNvSpPr>
            <p:nvPr/>
          </p:nvSpPr>
          <p:spPr bwMode="auto">
            <a:xfrm>
              <a:off x="3622" y="1937"/>
              <a:ext cx="434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Отсутствие единого центра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317"/>
            <p:cNvSpPr>
              <a:spLocks noChangeArrowheads="1"/>
            </p:cNvSpPr>
            <p:nvPr/>
          </p:nvSpPr>
          <p:spPr bwMode="auto">
            <a:xfrm>
              <a:off x="4097" y="1937"/>
              <a:ext cx="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318"/>
            <p:cNvSpPr>
              <a:spLocks noChangeArrowheads="1"/>
            </p:cNvSpPr>
            <p:nvPr/>
          </p:nvSpPr>
          <p:spPr bwMode="auto">
            <a:xfrm>
              <a:off x="3612" y="1972"/>
              <a:ext cx="45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дистанционного анализа ЭКГ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Line 319"/>
            <p:cNvSpPr>
              <a:spLocks noChangeShapeType="1"/>
            </p:cNvSpPr>
            <p:nvPr/>
          </p:nvSpPr>
          <p:spPr bwMode="auto">
            <a:xfrm flipH="1">
              <a:off x="2613" y="1922"/>
              <a:ext cx="125" cy="14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33" name="Freeform 320"/>
            <p:cNvSpPr>
              <a:spLocks/>
            </p:cNvSpPr>
            <p:nvPr/>
          </p:nvSpPr>
          <p:spPr bwMode="auto">
            <a:xfrm>
              <a:off x="2601" y="2061"/>
              <a:ext cx="23" cy="22"/>
            </a:xfrm>
            <a:custGeom>
              <a:avLst/>
              <a:gdLst>
                <a:gd name="T0" fmla="*/ 23 w 23"/>
                <a:gd name="T1" fmla="*/ 12 h 22"/>
                <a:gd name="T2" fmla="*/ 0 w 23"/>
                <a:gd name="T3" fmla="*/ 22 h 22"/>
                <a:gd name="T4" fmla="*/ 4 w 23"/>
                <a:gd name="T5" fmla="*/ 0 h 22"/>
                <a:gd name="T6" fmla="*/ 23 w 23"/>
                <a:gd name="T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2">
                  <a:moveTo>
                    <a:pt x="23" y="12"/>
                  </a:moveTo>
                  <a:lnTo>
                    <a:pt x="0" y="22"/>
                  </a:lnTo>
                  <a:lnTo>
                    <a:pt x="4" y="0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34" name="Rectangle 321"/>
            <p:cNvSpPr>
              <a:spLocks noChangeArrowheads="1"/>
            </p:cNvSpPr>
            <p:nvPr/>
          </p:nvSpPr>
          <p:spPr bwMode="auto">
            <a:xfrm>
              <a:off x="2752" y="1886"/>
              <a:ext cx="32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Отсутствие регистра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322"/>
            <p:cNvSpPr>
              <a:spLocks noChangeArrowheads="1"/>
            </p:cNvSpPr>
            <p:nvPr/>
          </p:nvSpPr>
          <p:spPr bwMode="auto">
            <a:xfrm>
              <a:off x="3111" y="1886"/>
              <a:ext cx="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323"/>
            <p:cNvSpPr>
              <a:spLocks noChangeArrowheads="1"/>
            </p:cNvSpPr>
            <p:nvPr/>
          </p:nvSpPr>
          <p:spPr bwMode="auto">
            <a:xfrm>
              <a:off x="2791" y="1921"/>
              <a:ext cx="26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пациентов с ОКС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Line 324"/>
            <p:cNvSpPr>
              <a:spLocks noChangeShapeType="1"/>
            </p:cNvSpPr>
            <p:nvPr/>
          </p:nvSpPr>
          <p:spPr bwMode="auto">
            <a:xfrm flipH="1" flipV="1">
              <a:off x="2123" y="1736"/>
              <a:ext cx="187" cy="6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38" name="Freeform 325"/>
            <p:cNvSpPr>
              <a:spLocks/>
            </p:cNvSpPr>
            <p:nvPr/>
          </p:nvSpPr>
          <p:spPr bwMode="auto">
            <a:xfrm>
              <a:off x="2104" y="1728"/>
              <a:ext cx="27" cy="18"/>
            </a:xfrm>
            <a:custGeom>
              <a:avLst/>
              <a:gdLst>
                <a:gd name="T0" fmla="*/ 17 w 27"/>
                <a:gd name="T1" fmla="*/ 18 h 18"/>
                <a:gd name="T2" fmla="*/ 0 w 27"/>
                <a:gd name="T3" fmla="*/ 2 h 18"/>
                <a:gd name="T4" fmla="*/ 27 w 27"/>
                <a:gd name="T5" fmla="*/ 0 h 18"/>
                <a:gd name="T6" fmla="*/ 17 w 2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8">
                  <a:moveTo>
                    <a:pt x="17" y="18"/>
                  </a:moveTo>
                  <a:lnTo>
                    <a:pt x="0" y="2"/>
                  </a:lnTo>
                  <a:lnTo>
                    <a:pt x="27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39" name="Rectangle 326"/>
            <p:cNvSpPr>
              <a:spLocks noChangeArrowheads="1"/>
            </p:cNvSpPr>
            <p:nvPr/>
          </p:nvSpPr>
          <p:spPr bwMode="auto">
            <a:xfrm>
              <a:off x="2325" y="1766"/>
              <a:ext cx="47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Недостаточная квалификация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327"/>
            <p:cNvSpPr>
              <a:spLocks noChangeArrowheads="1"/>
            </p:cNvSpPr>
            <p:nvPr/>
          </p:nvSpPr>
          <p:spPr bwMode="auto">
            <a:xfrm>
              <a:off x="2464" y="1800"/>
              <a:ext cx="22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специалистов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Line 328"/>
            <p:cNvSpPr>
              <a:spLocks noChangeShapeType="1"/>
            </p:cNvSpPr>
            <p:nvPr/>
          </p:nvSpPr>
          <p:spPr bwMode="auto">
            <a:xfrm flipV="1">
              <a:off x="1785" y="2169"/>
              <a:ext cx="36" cy="128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42" name="Freeform 329"/>
            <p:cNvSpPr>
              <a:spLocks/>
            </p:cNvSpPr>
            <p:nvPr/>
          </p:nvSpPr>
          <p:spPr bwMode="auto">
            <a:xfrm>
              <a:off x="1809" y="2153"/>
              <a:ext cx="23" cy="21"/>
            </a:xfrm>
            <a:custGeom>
              <a:avLst/>
              <a:gdLst>
                <a:gd name="T0" fmla="*/ 0 w 23"/>
                <a:gd name="T1" fmla="*/ 16 h 21"/>
                <a:gd name="T2" fmla="*/ 17 w 23"/>
                <a:gd name="T3" fmla="*/ 0 h 21"/>
                <a:gd name="T4" fmla="*/ 23 w 23"/>
                <a:gd name="T5" fmla="*/ 21 h 21"/>
                <a:gd name="T6" fmla="*/ 0 w 23"/>
                <a:gd name="T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1">
                  <a:moveTo>
                    <a:pt x="0" y="16"/>
                  </a:moveTo>
                  <a:lnTo>
                    <a:pt x="17" y="0"/>
                  </a:lnTo>
                  <a:lnTo>
                    <a:pt x="23" y="2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43" name="Rectangle 330"/>
            <p:cNvSpPr>
              <a:spLocks noChangeArrowheads="1"/>
            </p:cNvSpPr>
            <p:nvPr/>
          </p:nvSpPr>
          <p:spPr bwMode="auto">
            <a:xfrm>
              <a:off x="1617" y="2304"/>
              <a:ext cx="30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Удаленные районы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331"/>
            <p:cNvSpPr>
              <a:spLocks noChangeArrowheads="1"/>
            </p:cNvSpPr>
            <p:nvPr/>
          </p:nvSpPr>
          <p:spPr bwMode="auto">
            <a:xfrm>
              <a:off x="1565" y="2336"/>
              <a:ext cx="40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на догоспитальном этапе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332"/>
            <p:cNvSpPr>
              <a:spLocks noChangeArrowheads="1"/>
            </p:cNvSpPr>
            <p:nvPr/>
          </p:nvSpPr>
          <p:spPr bwMode="auto">
            <a:xfrm>
              <a:off x="1655" y="2371"/>
              <a:ext cx="17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dirty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ТЛТ менее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333"/>
            <p:cNvSpPr>
              <a:spLocks noChangeArrowheads="1"/>
            </p:cNvSpPr>
            <p:nvPr/>
          </p:nvSpPr>
          <p:spPr bwMode="auto">
            <a:xfrm>
              <a:off x="1846" y="2371"/>
              <a:ext cx="6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85%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Line 334"/>
            <p:cNvSpPr>
              <a:spLocks noChangeShapeType="1"/>
            </p:cNvSpPr>
            <p:nvPr/>
          </p:nvSpPr>
          <p:spPr bwMode="auto">
            <a:xfrm flipV="1">
              <a:off x="1479" y="1993"/>
              <a:ext cx="293" cy="30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48" name="Freeform 335"/>
            <p:cNvSpPr>
              <a:spLocks/>
            </p:cNvSpPr>
            <p:nvPr/>
          </p:nvSpPr>
          <p:spPr bwMode="auto">
            <a:xfrm>
              <a:off x="1760" y="1979"/>
              <a:ext cx="24" cy="22"/>
            </a:xfrm>
            <a:custGeom>
              <a:avLst/>
              <a:gdLst>
                <a:gd name="T0" fmla="*/ 0 w 24"/>
                <a:gd name="T1" fmla="*/ 9 h 22"/>
                <a:gd name="T2" fmla="*/ 24 w 24"/>
                <a:gd name="T3" fmla="*/ 0 h 22"/>
                <a:gd name="T4" fmla="*/ 19 w 24"/>
                <a:gd name="T5" fmla="*/ 22 h 22"/>
                <a:gd name="T6" fmla="*/ 0 w 24"/>
                <a:gd name="T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0" y="9"/>
                  </a:moveTo>
                  <a:lnTo>
                    <a:pt x="24" y="0"/>
                  </a:lnTo>
                  <a:lnTo>
                    <a:pt x="19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49" name="Rectangle 336"/>
            <p:cNvSpPr>
              <a:spLocks noChangeArrowheads="1"/>
            </p:cNvSpPr>
            <p:nvPr/>
          </p:nvSpPr>
          <p:spPr bwMode="auto">
            <a:xfrm>
              <a:off x="876" y="2261"/>
              <a:ext cx="534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В районах с высокой плотностью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337"/>
            <p:cNvSpPr>
              <a:spLocks noChangeArrowheads="1"/>
            </p:cNvSpPr>
            <p:nvPr/>
          </p:nvSpPr>
          <p:spPr bwMode="auto">
            <a:xfrm>
              <a:off x="870" y="2296"/>
              <a:ext cx="474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населения проводится менее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338"/>
            <p:cNvSpPr>
              <a:spLocks noChangeArrowheads="1"/>
            </p:cNvSpPr>
            <p:nvPr/>
          </p:nvSpPr>
          <p:spPr bwMode="auto">
            <a:xfrm>
              <a:off x="1387" y="2296"/>
              <a:ext cx="6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90%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Line 339"/>
            <p:cNvSpPr>
              <a:spLocks noChangeShapeType="1"/>
            </p:cNvSpPr>
            <p:nvPr/>
          </p:nvSpPr>
          <p:spPr bwMode="auto">
            <a:xfrm>
              <a:off x="1051" y="1487"/>
              <a:ext cx="226" cy="5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53" name="Freeform 340"/>
            <p:cNvSpPr>
              <a:spLocks/>
            </p:cNvSpPr>
            <p:nvPr/>
          </p:nvSpPr>
          <p:spPr bwMode="auto">
            <a:xfrm>
              <a:off x="1271" y="1532"/>
              <a:ext cx="26" cy="19"/>
            </a:xfrm>
            <a:custGeom>
              <a:avLst/>
              <a:gdLst>
                <a:gd name="T0" fmla="*/ 6 w 26"/>
                <a:gd name="T1" fmla="*/ 0 h 19"/>
                <a:gd name="T2" fmla="*/ 26 w 26"/>
                <a:gd name="T3" fmla="*/ 15 h 19"/>
                <a:gd name="T4" fmla="*/ 0 w 26"/>
                <a:gd name="T5" fmla="*/ 19 h 19"/>
                <a:gd name="T6" fmla="*/ 6 w 26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9">
                  <a:moveTo>
                    <a:pt x="6" y="0"/>
                  </a:moveTo>
                  <a:lnTo>
                    <a:pt x="26" y="1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54" name="Rectangle 341"/>
            <p:cNvSpPr>
              <a:spLocks noChangeArrowheads="1"/>
            </p:cNvSpPr>
            <p:nvPr/>
          </p:nvSpPr>
          <p:spPr bwMode="auto">
            <a:xfrm>
              <a:off x="672" y="1468"/>
              <a:ext cx="33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Формальный подход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Line 342"/>
            <p:cNvSpPr>
              <a:spLocks noChangeShapeType="1"/>
            </p:cNvSpPr>
            <p:nvPr/>
          </p:nvSpPr>
          <p:spPr bwMode="auto">
            <a:xfrm flipV="1">
              <a:off x="1540" y="1527"/>
              <a:ext cx="69" cy="5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56" name="Freeform 343"/>
            <p:cNvSpPr>
              <a:spLocks/>
            </p:cNvSpPr>
            <p:nvPr/>
          </p:nvSpPr>
          <p:spPr bwMode="auto">
            <a:xfrm>
              <a:off x="1598" y="1514"/>
              <a:ext cx="26" cy="21"/>
            </a:xfrm>
            <a:custGeom>
              <a:avLst/>
              <a:gdLst>
                <a:gd name="T0" fmla="*/ 0 w 26"/>
                <a:gd name="T1" fmla="*/ 7 h 21"/>
                <a:gd name="T2" fmla="*/ 26 w 26"/>
                <a:gd name="T3" fmla="*/ 0 h 21"/>
                <a:gd name="T4" fmla="*/ 17 w 26"/>
                <a:gd name="T5" fmla="*/ 21 h 21"/>
                <a:gd name="T6" fmla="*/ 0 w 26"/>
                <a:gd name="T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7"/>
                  </a:moveTo>
                  <a:lnTo>
                    <a:pt x="26" y="0"/>
                  </a:lnTo>
                  <a:lnTo>
                    <a:pt x="17" y="2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57" name="Rectangle 344"/>
            <p:cNvSpPr>
              <a:spLocks noChangeArrowheads="1"/>
            </p:cNvSpPr>
            <p:nvPr/>
          </p:nvSpPr>
          <p:spPr bwMode="auto">
            <a:xfrm>
              <a:off x="1442" y="1589"/>
              <a:ext cx="18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Отсутствие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345"/>
            <p:cNvSpPr>
              <a:spLocks noChangeArrowheads="1"/>
            </p:cNvSpPr>
            <p:nvPr/>
          </p:nvSpPr>
          <p:spPr bwMode="auto">
            <a:xfrm>
              <a:off x="1313" y="1624"/>
              <a:ext cx="41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независимого заключения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346"/>
            <p:cNvSpPr>
              <a:spLocks noChangeArrowheads="1"/>
            </p:cNvSpPr>
            <p:nvPr/>
          </p:nvSpPr>
          <p:spPr bwMode="auto">
            <a:xfrm>
              <a:off x="1478" y="1658"/>
              <a:ext cx="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347"/>
            <p:cNvSpPr>
              <a:spLocks noChangeArrowheads="1"/>
            </p:cNvSpPr>
            <p:nvPr/>
          </p:nvSpPr>
          <p:spPr bwMode="auto">
            <a:xfrm>
              <a:off x="1487" y="1658"/>
              <a:ext cx="10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по ЭКГ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Line 348"/>
            <p:cNvSpPr>
              <a:spLocks noChangeShapeType="1"/>
            </p:cNvSpPr>
            <p:nvPr/>
          </p:nvSpPr>
          <p:spPr bwMode="auto">
            <a:xfrm flipV="1">
              <a:off x="905" y="1573"/>
              <a:ext cx="227" cy="14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62" name="Freeform 349"/>
            <p:cNvSpPr>
              <a:spLocks/>
            </p:cNvSpPr>
            <p:nvPr/>
          </p:nvSpPr>
          <p:spPr bwMode="auto">
            <a:xfrm>
              <a:off x="1122" y="1562"/>
              <a:ext cx="26" cy="20"/>
            </a:xfrm>
            <a:custGeom>
              <a:avLst/>
              <a:gdLst>
                <a:gd name="T0" fmla="*/ 0 w 26"/>
                <a:gd name="T1" fmla="*/ 5 h 20"/>
                <a:gd name="T2" fmla="*/ 26 w 26"/>
                <a:gd name="T3" fmla="*/ 0 h 20"/>
                <a:gd name="T4" fmla="*/ 15 w 26"/>
                <a:gd name="T5" fmla="*/ 20 h 20"/>
                <a:gd name="T6" fmla="*/ 0 w 26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0">
                  <a:moveTo>
                    <a:pt x="0" y="5"/>
                  </a:moveTo>
                  <a:lnTo>
                    <a:pt x="26" y="0"/>
                  </a:lnTo>
                  <a:lnTo>
                    <a:pt x="15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63" name="Rectangle 350"/>
            <p:cNvSpPr>
              <a:spLocks noChangeArrowheads="1"/>
            </p:cNvSpPr>
            <p:nvPr/>
          </p:nvSpPr>
          <p:spPr bwMode="auto">
            <a:xfrm>
              <a:off x="533" y="1666"/>
              <a:ext cx="23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Непрофильная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351"/>
            <p:cNvSpPr>
              <a:spLocks noChangeArrowheads="1"/>
            </p:cNvSpPr>
            <p:nvPr/>
          </p:nvSpPr>
          <p:spPr bwMode="auto">
            <a:xfrm>
              <a:off x="449" y="1701"/>
              <a:ext cx="40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госпитализация шоковых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352"/>
            <p:cNvSpPr>
              <a:spLocks noChangeArrowheads="1"/>
            </p:cNvSpPr>
            <p:nvPr/>
          </p:nvSpPr>
          <p:spPr bwMode="auto">
            <a:xfrm>
              <a:off x="575" y="1736"/>
              <a:ext cx="16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пациентов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Line 353"/>
            <p:cNvSpPr>
              <a:spLocks noChangeShapeType="1"/>
            </p:cNvSpPr>
            <p:nvPr/>
          </p:nvSpPr>
          <p:spPr bwMode="auto">
            <a:xfrm flipV="1">
              <a:off x="1067" y="1555"/>
              <a:ext cx="261" cy="21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67" name="Freeform 354"/>
            <p:cNvSpPr>
              <a:spLocks/>
            </p:cNvSpPr>
            <p:nvPr/>
          </p:nvSpPr>
          <p:spPr bwMode="auto">
            <a:xfrm>
              <a:off x="1317" y="1543"/>
              <a:ext cx="25" cy="21"/>
            </a:xfrm>
            <a:custGeom>
              <a:avLst/>
              <a:gdLst>
                <a:gd name="T0" fmla="*/ 0 w 25"/>
                <a:gd name="T1" fmla="*/ 7 h 21"/>
                <a:gd name="T2" fmla="*/ 25 w 25"/>
                <a:gd name="T3" fmla="*/ 0 h 21"/>
                <a:gd name="T4" fmla="*/ 17 w 25"/>
                <a:gd name="T5" fmla="*/ 21 h 21"/>
                <a:gd name="T6" fmla="*/ 0 w 25"/>
                <a:gd name="T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1">
                  <a:moveTo>
                    <a:pt x="0" y="7"/>
                  </a:moveTo>
                  <a:lnTo>
                    <a:pt x="25" y="0"/>
                  </a:lnTo>
                  <a:lnTo>
                    <a:pt x="17" y="2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68" name="Rectangle 355"/>
            <p:cNvSpPr>
              <a:spLocks noChangeArrowheads="1"/>
            </p:cNvSpPr>
            <p:nvPr/>
          </p:nvSpPr>
          <p:spPr bwMode="auto">
            <a:xfrm>
              <a:off x="847" y="1776"/>
              <a:ext cx="40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Госпитализация тяжелых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356"/>
            <p:cNvSpPr>
              <a:spLocks noChangeArrowheads="1"/>
            </p:cNvSpPr>
            <p:nvPr/>
          </p:nvSpPr>
          <p:spPr bwMode="auto">
            <a:xfrm>
              <a:off x="840" y="1811"/>
              <a:ext cx="414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пациентов с ХСН и хр БСК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357"/>
            <p:cNvSpPr>
              <a:spLocks noChangeArrowheads="1"/>
            </p:cNvSpPr>
            <p:nvPr/>
          </p:nvSpPr>
          <p:spPr bwMode="auto">
            <a:xfrm>
              <a:off x="883" y="1846"/>
              <a:ext cx="32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в терапев отделения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358"/>
            <p:cNvSpPr>
              <a:spLocks noChangeArrowheads="1"/>
            </p:cNvSpPr>
            <p:nvPr/>
          </p:nvSpPr>
          <p:spPr bwMode="auto">
            <a:xfrm>
              <a:off x="1242" y="1846"/>
              <a:ext cx="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Line 359"/>
            <p:cNvSpPr>
              <a:spLocks noChangeShapeType="1"/>
            </p:cNvSpPr>
            <p:nvPr/>
          </p:nvSpPr>
          <p:spPr bwMode="auto">
            <a:xfrm flipH="1">
              <a:off x="1653" y="809"/>
              <a:ext cx="339" cy="42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73" name="Freeform 360"/>
            <p:cNvSpPr>
              <a:spLocks/>
            </p:cNvSpPr>
            <p:nvPr/>
          </p:nvSpPr>
          <p:spPr bwMode="auto">
            <a:xfrm>
              <a:off x="1641" y="1224"/>
              <a:ext cx="23" cy="22"/>
            </a:xfrm>
            <a:custGeom>
              <a:avLst/>
              <a:gdLst>
                <a:gd name="T0" fmla="*/ 23 w 23"/>
                <a:gd name="T1" fmla="*/ 11 h 22"/>
                <a:gd name="T2" fmla="*/ 0 w 23"/>
                <a:gd name="T3" fmla="*/ 22 h 22"/>
                <a:gd name="T4" fmla="*/ 3 w 23"/>
                <a:gd name="T5" fmla="*/ 0 h 22"/>
                <a:gd name="T6" fmla="*/ 23 w 23"/>
                <a:gd name="T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2">
                  <a:moveTo>
                    <a:pt x="23" y="11"/>
                  </a:moveTo>
                  <a:lnTo>
                    <a:pt x="0" y="22"/>
                  </a:lnTo>
                  <a:lnTo>
                    <a:pt x="3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74" name="Rectangle 361"/>
            <p:cNvSpPr>
              <a:spLocks noChangeArrowheads="1"/>
            </p:cNvSpPr>
            <p:nvPr/>
          </p:nvSpPr>
          <p:spPr bwMode="auto">
            <a:xfrm>
              <a:off x="2005" y="791"/>
              <a:ext cx="52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Диспансерное наблюдение с ХСН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Line 362"/>
            <p:cNvSpPr>
              <a:spLocks noChangeShapeType="1"/>
            </p:cNvSpPr>
            <p:nvPr/>
          </p:nvSpPr>
          <p:spPr bwMode="auto">
            <a:xfrm flipH="1">
              <a:off x="1899" y="910"/>
              <a:ext cx="130" cy="3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76" name="Freeform 363"/>
            <p:cNvSpPr>
              <a:spLocks/>
            </p:cNvSpPr>
            <p:nvPr/>
          </p:nvSpPr>
          <p:spPr bwMode="auto">
            <a:xfrm>
              <a:off x="1879" y="934"/>
              <a:ext cx="27" cy="19"/>
            </a:xfrm>
            <a:custGeom>
              <a:avLst/>
              <a:gdLst>
                <a:gd name="T0" fmla="*/ 27 w 27"/>
                <a:gd name="T1" fmla="*/ 19 h 19"/>
                <a:gd name="T2" fmla="*/ 0 w 27"/>
                <a:gd name="T3" fmla="*/ 16 h 19"/>
                <a:gd name="T4" fmla="*/ 19 w 27"/>
                <a:gd name="T5" fmla="*/ 0 h 19"/>
                <a:gd name="T6" fmla="*/ 27 w 2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9">
                  <a:moveTo>
                    <a:pt x="27" y="19"/>
                  </a:moveTo>
                  <a:lnTo>
                    <a:pt x="0" y="16"/>
                  </a:lnTo>
                  <a:lnTo>
                    <a:pt x="19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77" name="Rectangle 364"/>
            <p:cNvSpPr>
              <a:spLocks noChangeArrowheads="1"/>
            </p:cNvSpPr>
            <p:nvPr/>
          </p:nvSpPr>
          <p:spPr bwMode="auto">
            <a:xfrm>
              <a:off x="2044" y="893"/>
              <a:ext cx="60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Отсутствие регистра пациентов с ХСН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Line 365"/>
            <p:cNvSpPr>
              <a:spLocks noChangeShapeType="1"/>
            </p:cNvSpPr>
            <p:nvPr/>
          </p:nvSpPr>
          <p:spPr bwMode="auto">
            <a:xfrm flipH="1" flipV="1">
              <a:off x="1683" y="1225"/>
              <a:ext cx="67" cy="5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79" name="Freeform 366"/>
            <p:cNvSpPr>
              <a:spLocks/>
            </p:cNvSpPr>
            <p:nvPr/>
          </p:nvSpPr>
          <p:spPr bwMode="auto">
            <a:xfrm>
              <a:off x="1668" y="1213"/>
              <a:ext cx="25" cy="21"/>
            </a:xfrm>
            <a:custGeom>
              <a:avLst/>
              <a:gdLst>
                <a:gd name="T0" fmla="*/ 8 w 25"/>
                <a:gd name="T1" fmla="*/ 21 h 21"/>
                <a:gd name="T2" fmla="*/ 0 w 25"/>
                <a:gd name="T3" fmla="*/ 0 h 21"/>
                <a:gd name="T4" fmla="*/ 25 w 25"/>
                <a:gd name="T5" fmla="*/ 7 h 21"/>
                <a:gd name="T6" fmla="*/ 8 w 25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1">
                  <a:moveTo>
                    <a:pt x="8" y="21"/>
                  </a:moveTo>
                  <a:lnTo>
                    <a:pt x="0" y="0"/>
                  </a:lnTo>
                  <a:lnTo>
                    <a:pt x="25" y="7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80" name="Rectangle 367"/>
            <p:cNvSpPr>
              <a:spLocks noChangeArrowheads="1"/>
            </p:cNvSpPr>
            <p:nvPr/>
          </p:nvSpPr>
          <p:spPr bwMode="auto">
            <a:xfrm>
              <a:off x="1856" y="1211"/>
              <a:ext cx="18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Отсутствие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368"/>
            <p:cNvSpPr>
              <a:spLocks noChangeArrowheads="1"/>
            </p:cNvSpPr>
            <p:nvPr/>
          </p:nvSpPr>
          <p:spPr bwMode="auto">
            <a:xfrm>
              <a:off x="1762" y="1246"/>
              <a:ext cx="34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кабинета наблюдения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369"/>
            <p:cNvSpPr>
              <a:spLocks noChangeArrowheads="1"/>
            </p:cNvSpPr>
            <p:nvPr/>
          </p:nvSpPr>
          <p:spPr bwMode="auto">
            <a:xfrm>
              <a:off x="1827" y="1278"/>
              <a:ext cx="23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для пациентов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370"/>
            <p:cNvSpPr>
              <a:spLocks noChangeArrowheads="1"/>
            </p:cNvSpPr>
            <p:nvPr/>
          </p:nvSpPr>
          <p:spPr bwMode="auto">
            <a:xfrm>
              <a:off x="1901" y="1313"/>
              <a:ext cx="9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С ХСН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Line 371"/>
            <p:cNvSpPr>
              <a:spLocks noChangeShapeType="1"/>
            </p:cNvSpPr>
            <p:nvPr/>
          </p:nvSpPr>
          <p:spPr bwMode="auto">
            <a:xfrm flipH="1">
              <a:off x="1720" y="1082"/>
              <a:ext cx="334" cy="8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85" name="Freeform 372"/>
            <p:cNvSpPr>
              <a:spLocks/>
            </p:cNvSpPr>
            <p:nvPr/>
          </p:nvSpPr>
          <p:spPr bwMode="auto">
            <a:xfrm>
              <a:off x="1700" y="1158"/>
              <a:ext cx="26" cy="18"/>
            </a:xfrm>
            <a:custGeom>
              <a:avLst/>
              <a:gdLst>
                <a:gd name="T0" fmla="*/ 26 w 26"/>
                <a:gd name="T1" fmla="*/ 18 h 18"/>
                <a:gd name="T2" fmla="*/ 0 w 26"/>
                <a:gd name="T3" fmla="*/ 15 h 18"/>
                <a:gd name="T4" fmla="*/ 19 w 26"/>
                <a:gd name="T5" fmla="*/ 0 h 18"/>
                <a:gd name="T6" fmla="*/ 26 w 2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0" y="15"/>
                  </a:lnTo>
                  <a:lnTo>
                    <a:pt x="19" y="0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86" name="Rectangle 373"/>
            <p:cNvSpPr>
              <a:spLocks noChangeArrowheads="1"/>
            </p:cNvSpPr>
            <p:nvPr/>
          </p:nvSpPr>
          <p:spPr bwMode="auto">
            <a:xfrm>
              <a:off x="1937" y="970"/>
              <a:ext cx="21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Формируется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374"/>
            <p:cNvSpPr>
              <a:spLocks noChangeArrowheads="1"/>
            </p:cNvSpPr>
            <p:nvPr/>
          </p:nvSpPr>
          <p:spPr bwMode="auto">
            <a:xfrm>
              <a:off x="1911" y="1005"/>
              <a:ext cx="25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группа риска по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375"/>
            <p:cNvSpPr>
              <a:spLocks noChangeArrowheads="1"/>
            </p:cNvSpPr>
            <p:nvPr/>
          </p:nvSpPr>
          <p:spPr bwMode="auto">
            <a:xfrm>
              <a:off x="1898" y="1040"/>
              <a:ext cx="28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внезапной смерти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Line 376"/>
            <p:cNvSpPr>
              <a:spLocks noChangeShapeType="1"/>
            </p:cNvSpPr>
            <p:nvPr/>
          </p:nvSpPr>
          <p:spPr bwMode="auto">
            <a:xfrm>
              <a:off x="721" y="841"/>
              <a:ext cx="178" cy="14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90" name="Freeform 377"/>
            <p:cNvSpPr>
              <a:spLocks/>
            </p:cNvSpPr>
            <p:nvPr/>
          </p:nvSpPr>
          <p:spPr bwMode="auto">
            <a:xfrm>
              <a:off x="888" y="979"/>
              <a:ext cx="25" cy="21"/>
            </a:xfrm>
            <a:custGeom>
              <a:avLst/>
              <a:gdLst>
                <a:gd name="T0" fmla="*/ 17 w 25"/>
                <a:gd name="T1" fmla="*/ 0 h 21"/>
                <a:gd name="T2" fmla="*/ 25 w 25"/>
                <a:gd name="T3" fmla="*/ 21 h 21"/>
                <a:gd name="T4" fmla="*/ 0 w 25"/>
                <a:gd name="T5" fmla="*/ 14 h 21"/>
                <a:gd name="T6" fmla="*/ 17 w 25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25" y="21"/>
                  </a:lnTo>
                  <a:lnTo>
                    <a:pt x="0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91" name="Rectangle 378"/>
            <p:cNvSpPr>
              <a:spLocks noChangeArrowheads="1"/>
            </p:cNvSpPr>
            <p:nvPr/>
          </p:nvSpPr>
          <p:spPr bwMode="auto">
            <a:xfrm>
              <a:off x="443" y="804"/>
              <a:ext cx="22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Низкий отклик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2" name="Rectangle 379"/>
            <p:cNvSpPr>
              <a:spLocks noChangeArrowheads="1"/>
            </p:cNvSpPr>
            <p:nvPr/>
          </p:nvSpPr>
          <p:spPr bwMode="auto">
            <a:xfrm>
              <a:off x="478" y="839"/>
              <a:ext cx="16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населения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Line 380"/>
            <p:cNvSpPr>
              <a:spLocks noChangeShapeType="1"/>
            </p:cNvSpPr>
            <p:nvPr/>
          </p:nvSpPr>
          <p:spPr bwMode="auto">
            <a:xfrm flipV="1">
              <a:off x="746" y="1019"/>
              <a:ext cx="211" cy="6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94" name="Freeform 381"/>
            <p:cNvSpPr>
              <a:spLocks/>
            </p:cNvSpPr>
            <p:nvPr/>
          </p:nvSpPr>
          <p:spPr bwMode="auto">
            <a:xfrm>
              <a:off x="950" y="1011"/>
              <a:ext cx="27" cy="18"/>
            </a:xfrm>
            <a:custGeom>
              <a:avLst/>
              <a:gdLst>
                <a:gd name="T0" fmla="*/ 0 w 27"/>
                <a:gd name="T1" fmla="*/ 0 h 18"/>
                <a:gd name="T2" fmla="*/ 27 w 27"/>
                <a:gd name="T3" fmla="*/ 2 h 18"/>
                <a:gd name="T4" fmla="*/ 8 w 27"/>
                <a:gd name="T5" fmla="*/ 18 h 18"/>
                <a:gd name="T6" fmla="*/ 0 w 2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8">
                  <a:moveTo>
                    <a:pt x="0" y="0"/>
                  </a:moveTo>
                  <a:lnTo>
                    <a:pt x="27" y="2"/>
                  </a:lnTo>
                  <a:lnTo>
                    <a:pt x="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95" name="Rectangle 382"/>
            <p:cNvSpPr>
              <a:spLocks noChangeArrowheads="1"/>
            </p:cNvSpPr>
            <p:nvPr/>
          </p:nvSpPr>
          <p:spPr bwMode="auto">
            <a:xfrm>
              <a:off x="414" y="1048"/>
              <a:ext cx="29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Низкая мотивация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Rectangle 383"/>
            <p:cNvSpPr>
              <a:spLocks noChangeArrowheads="1"/>
            </p:cNvSpPr>
            <p:nvPr/>
          </p:nvSpPr>
          <p:spPr bwMode="auto">
            <a:xfrm>
              <a:off x="481" y="1080"/>
              <a:ext cx="16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населения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Line 384"/>
            <p:cNvSpPr>
              <a:spLocks noChangeShapeType="1"/>
            </p:cNvSpPr>
            <p:nvPr/>
          </p:nvSpPr>
          <p:spPr bwMode="auto">
            <a:xfrm>
              <a:off x="1271" y="779"/>
              <a:ext cx="190" cy="32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98" name="Freeform 385"/>
            <p:cNvSpPr>
              <a:spLocks/>
            </p:cNvSpPr>
            <p:nvPr/>
          </p:nvSpPr>
          <p:spPr bwMode="auto">
            <a:xfrm>
              <a:off x="1449" y="1095"/>
              <a:ext cx="21" cy="22"/>
            </a:xfrm>
            <a:custGeom>
              <a:avLst/>
              <a:gdLst>
                <a:gd name="T0" fmla="*/ 21 w 21"/>
                <a:gd name="T1" fmla="*/ 0 h 22"/>
                <a:gd name="T2" fmla="*/ 21 w 21"/>
                <a:gd name="T3" fmla="*/ 22 h 22"/>
                <a:gd name="T4" fmla="*/ 0 w 21"/>
                <a:gd name="T5" fmla="*/ 9 h 22"/>
                <a:gd name="T6" fmla="*/ 21 w 2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21" y="0"/>
                  </a:moveTo>
                  <a:lnTo>
                    <a:pt x="21" y="22"/>
                  </a:lnTo>
                  <a:lnTo>
                    <a:pt x="0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199" name="Rectangle 386"/>
            <p:cNvSpPr>
              <a:spLocks noChangeArrowheads="1"/>
            </p:cNvSpPr>
            <p:nvPr/>
          </p:nvSpPr>
          <p:spPr bwMode="auto">
            <a:xfrm>
              <a:off x="650" y="726"/>
              <a:ext cx="41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Функционал кабинета мед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Rectangle 387"/>
            <p:cNvSpPr>
              <a:spLocks noChangeArrowheads="1"/>
            </p:cNvSpPr>
            <p:nvPr/>
          </p:nvSpPr>
          <p:spPr bwMode="auto">
            <a:xfrm>
              <a:off x="1102" y="726"/>
              <a:ext cx="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Rectangle 388"/>
            <p:cNvSpPr>
              <a:spLocks noChangeArrowheads="1"/>
            </p:cNvSpPr>
            <p:nvPr/>
          </p:nvSpPr>
          <p:spPr bwMode="auto">
            <a:xfrm>
              <a:off x="1112" y="726"/>
              <a:ext cx="8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проф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2" name="Rectangle 389"/>
            <p:cNvSpPr>
              <a:spLocks noChangeArrowheads="1"/>
            </p:cNvSpPr>
            <p:nvPr/>
          </p:nvSpPr>
          <p:spPr bwMode="auto">
            <a:xfrm>
              <a:off x="1206" y="726"/>
              <a:ext cx="1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.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Rectangle 390"/>
            <p:cNvSpPr>
              <a:spLocks noChangeArrowheads="1"/>
            </p:cNvSpPr>
            <p:nvPr/>
          </p:nvSpPr>
          <p:spPr bwMode="auto">
            <a:xfrm>
              <a:off x="617" y="761"/>
              <a:ext cx="58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не соответствует соответствующему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" name="Rectangle 391"/>
            <p:cNvSpPr>
              <a:spLocks noChangeArrowheads="1"/>
            </p:cNvSpPr>
            <p:nvPr/>
          </p:nvSpPr>
          <p:spPr bwMode="auto">
            <a:xfrm>
              <a:off x="866" y="793"/>
              <a:ext cx="12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порядку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" name="Line 392"/>
            <p:cNvSpPr>
              <a:spLocks noChangeShapeType="1"/>
            </p:cNvSpPr>
            <p:nvPr/>
          </p:nvSpPr>
          <p:spPr bwMode="auto">
            <a:xfrm flipH="1" flipV="1">
              <a:off x="4593" y="1262"/>
              <a:ext cx="162" cy="3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206" name="Freeform 393"/>
            <p:cNvSpPr>
              <a:spLocks/>
            </p:cNvSpPr>
            <p:nvPr/>
          </p:nvSpPr>
          <p:spPr bwMode="auto">
            <a:xfrm>
              <a:off x="4572" y="1253"/>
              <a:ext cx="27" cy="19"/>
            </a:xfrm>
            <a:custGeom>
              <a:avLst/>
              <a:gdLst>
                <a:gd name="T0" fmla="*/ 21 w 27"/>
                <a:gd name="T1" fmla="*/ 19 h 19"/>
                <a:gd name="T2" fmla="*/ 0 w 27"/>
                <a:gd name="T3" fmla="*/ 5 h 19"/>
                <a:gd name="T4" fmla="*/ 27 w 27"/>
                <a:gd name="T5" fmla="*/ 0 h 19"/>
                <a:gd name="T6" fmla="*/ 21 w 2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9">
                  <a:moveTo>
                    <a:pt x="21" y="19"/>
                  </a:moveTo>
                  <a:lnTo>
                    <a:pt x="0" y="5"/>
                  </a:lnTo>
                  <a:lnTo>
                    <a:pt x="27" y="0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207" name="Rectangle 394"/>
            <p:cNvSpPr>
              <a:spLocks noChangeArrowheads="1"/>
            </p:cNvSpPr>
            <p:nvPr/>
          </p:nvSpPr>
          <p:spPr bwMode="auto">
            <a:xfrm>
              <a:off x="4770" y="1259"/>
              <a:ext cx="58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Малое количество телемедицинских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" name="Rectangle 395"/>
            <p:cNvSpPr>
              <a:spLocks noChangeArrowheads="1"/>
            </p:cNvSpPr>
            <p:nvPr/>
          </p:nvSpPr>
          <p:spPr bwMode="auto">
            <a:xfrm>
              <a:off x="4964" y="1294"/>
              <a:ext cx="22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консультаций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" name="Line 396"/>
            <p:cNvSpPr>
              <a:spLocks noChangeShapeType="1"/>
            </p:cNvSpPr>
            <p:nvPr/>
          </p:nvSpPr>
          <p:spPr bwMode="auto">
            <a:xfrm>
              <a:off x="5110" y="1330"/>
              <a:ext cx="170" cy="14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210" name="Freeform 397"/>
            <p:cNvSpPr>
              <a:spLocks/>
            </p:cNvSpPr>
            <p:nvPr/>
          </p:nvSpPr>
          <p:spPr bwMode="auto">
            <a:xfrm>
              <a:off x="5270" y="1463"/>
              <a:ext cx="25" cy="21"/>
            </a:xfrm>
            <a:custGeom>
              <a:avLst/>
              <a:gdLst>
                <a:gd name="T0" fmla="*/ 17 w 25"/>
                <a:gd name="T1" fmla="*/ 0 h 21"/>
                <a:gd name="T2" fmla="*/ 25 w 25"/>
                <a:gd name="T3" fmla="*/ 21 h 21"/>
                <a:gd name="T4" fmla="*/ 0 w 25"/>
                <a:gd name="T5" fmla="*/ 14 h 21"/>
                <a:gd name="T6" fmla="*/ 17 w 25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25" y="21"/>
                  </a:lnTo>
                  <a:lnTo>
                    <a:pt x="0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211" name="Line 398"/>
            <p:cNvSpPr>
              <a:spLocks noChangeShapeType="1"/>
            </p:cNvSpPr>
            <p:nvPr/>
          </p:nvSpPr>
          <p:spPr bwMode="auto">
            <a:xfrm flipV="1">
              <a:off x="807" y="1044"/>
              <a:ext cx="248" cy="17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212" name="Freeform 399"/>
            <p:cNvSpPr>
              <a:spLocks/>
            </p:cNvSpPr>
            <p:nvPr/>
          </p:nvSpPr>
          <p:spPr bwMode="auto">
            <a:xfrm>
              <a:off x="1045" y="1033"/>
              <a:ext cx="26" cy="20"/>
            </a:xfrm>
            <a:custGeom>
              <a:avLst/>
              <a:gdLst>
                <a:gd name="T0" fmla="*/ 0 w 26"/>
                <a:gd name="T1" fmla="*/ 5 h 20"/>
                <a:gd name="T2" fmla="*/ 26 w 26"/>
                <a:gd name="T3" fmla="*/ 0 h 20"/>
                <a:gd name="T4" fmla="*/ 16 w 26"/>
                <a:gd name="T5" fmla="*/ 20 h 20"/>
                <a:gd name="T6" fmla="*/ 0 w 26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0">
                  <a:moveTo>
                    <a:pt x="0" y="5"/>
                  </a:moveTo>
                  <a:lnTo>
                    <a:pt x="26" y="0"/>
                  </a:lnTo>
                  <a:lnTo>
                    <a:pt x="16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338DCD"/>
                </a:solidFill>
              </a:endParaRPr>
            </a:p>
          </p:txBody>
        </p:sp>
        <p:sp>
          <p:nvSpPr>
            <p:cNvPr id="213" name="Rectangle 400"/>
            <p:cNvSpPr>
              <a:spLocks noChangeArrowheads="1"/>
            </p:cNvSpPr>
            <p:nvPr/>
          </p:nvSpPr>
          <p:spPr bwMode="auto">
            <a:xfrm>
              <a:off x="414" y="1160"/>
              <a:ext cx="34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Недостаточный охват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401"/>
            <p:cNvSpPr>
              <a:spLocks noChangeArrowheads="1"/>
            </p:cNvSpPr>
            <p:nvPr/>
          </p:nvSpPr>
          <p:spPr bwMode="auto">
            <a:xfrm>
              <a:off x="452" y="1195"/>
              <a:ext cx="27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трудоспособного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402"/>
            <p:cNvSpPr>
              <a:spLocks noChangeArrowheads="1"/>
            </p:cNvSpPr>
            <p:nvPr/>
          </p:nvSpPr>
          <p:spPr bwMode="auto">
            <a:xfrm>
              <a:off x="514" y="1230"/>
              <a:ext cx="16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1" i="0" u="none" strike="noStrike" cap="none" normalizeH="0" baseline="0" smtClean="0">
                  <a:ln>
                    <a:noFill/>
                  </a:ln>
                  <a:solidFill>
                    <a:srgbClr val="338DCD"/>
                  </a:solidFill>
                  <a:effectLst/>
                  <a:latin typeface="Arial" panose="020B0604020202020204" pitchFamily="34" charset="0"/>
                </a:rPr>
                <a:t>населения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338DCD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98" name="Lorem ipsum dolor"/>
          <p:cNvSpPr txBox="1"/>
          <p:nvPr/>
        </p:nvSpPr>
        <p:spPr>
          <a:xfrm>
            <a:off x="3758781" y="1120448"/>
            <a:ext cx="2149214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defRPr sz="3500">
                <a:solidFill>
                  <a:srgbClr val="2F2F2F"/>
                </a:solidFill>
                <a:latin typeface="Nunito-SemiBold"/>
                <a:ea typeface="Nunito-SemiBold"/>
                <a:cs typeface="Nunito-SemiBold"/>
                <a:sym typeface="Nunito-SemiBold"/>
              </a:defRPr>
            </a:lvl1pPr>
          </a:lstStyle>
          <a:p>
            <a:pPr defTabSz="228600" hangingPunct="0"/>
            <a:r>
              <a:rPr lang="ru-RU" sz="1600" b="1" kern="0" dirty="0">
                <a:latin typeface="Nunito SemiBold" panose="00000700000000000000" pitchFamily="2" charset="-52"/>
              </a:rPr>
              <a:t>Инструмент</a:t>
            </a:r>
            <a:endParaRPr sz="1600" b="1" kern="0" dirty="0">
              <a:latin typeface="Nunito SemiBold" panose="00000700000000000000" pitchFamily="2" charset="-52"/>
            </a:endParaRPr>
          </a:p>
        </p:txBody>
      </p:sp>
      <p:sp>
        <p:nvSpPr>
          <p:cNvPr id="399" name="Lorem ipsum dolor"/>
          <p:cNvSpPr txBox="1"/>
          <p:nvPr/>
        </p:nvSpPr>
        <p:spPr>
          <a:xfrm>
            <a:off x="5530814" y="1100507"/>
            <a:ext cx="2005067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defRPr sz="3500">
                <a:solidFill>
                  <a:srgbClr val="2F2F2F"/>
                </a:solidFill>
                <a:latin typeface="Nunito-SemiBold"/>
                <a:ea typeface="Nunito-SemiBold"/>
                <a:cs typeface="Nunito-SemiBold"/>
                <a:sym typeface="Nunito-SemiBold"/>
              </a:defRPr>
            </a:lvl1pPr>
          </a:lstStyle>
          <a:p>
            <a:pPr defTabSz="228600" hangingPunct="0"/>
            <a:r>
              <a:rPr lang="ru-RU" sz="1800" b="1" kern="0" dirty="0" smtClean="0">
                <a:latin typeface="Nunito SemiBold" panose="00000700000000000000" pitchFamily="2" charset="-52"/>
              </a:rPr>
              <a:t>Оборудование</a:t>
            </a:r>
            <a:endParaRPr sz="1800" b="1" kern="0" dirty="0">
              <a:latin typeface="Nunito SemiBold" panose="00000700000000000000" pitchFamily="2" charset="-52"/>
            </a:endParaRPr>
          </a:p>
        </p:txBody>
      </p:sp>
      <p:sp>
        <p:nvSpPr>
          <p:cNvPr id="400" name="Lorem ipsum dolor"/>
          <p:cNvSpPr txBox="1"/>
          <p:nvPr/>
        </p:nvSpPr>
        <p:spPr>
          <a:xfrm>
            <a:off x="1814151" y="1090910"/>
            <a:ext cx="1538706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defRPr sz="3500">
                <a:solidFill>
                  <a:srgbClr val="2F2F2F"/>
                </a:solidFill>
                <a:latin typeface="Nunito-SemiBold"/>
                <a:ea typeface="Nunito-SemiBold"/>
                <a:cs typeface="Nunito-SemiBold"/>
                <a:sym typeface="Nunito-SemiBold"/>
              </a:defRPr>
            </a:lvl1pPr>
          </a:lstStyle>
          <a:p>
            <a:pPr defTabSz="228600" hangingPunct="0"/>
            <a:r>
              <a:rPr lang="ru-RU" sz="1800" b="1" kern="0" dirty="0" smtClean="0">
                <a:latin typeface="Nunito SemiBold" panose="00000700000000000000" pitchFamily="2" charset="-52"/>
              </a:rPr>
              <a:t>Технология</a:t>
            </a:r>
            <a:endParaRPr sz="1800" b="1" kern="0" dirty="0">
              <a:latin typeface="Nunito SemiBold" panose="00000700000000000000" pitchFamily="2" charset="-52"/>
            </a:endParaRPr>
          </a:p>
        </p:txBody>
      </p:sp>
      <p:sp>
        <p:nvSpPr>
          <p:cNvPr id="401" name="Lorem ipsum dolor"/>
          <p:cNvSpPr txBox="1"/>
          <p:nvPr/>
        </p:nvSpPr>
        <p:spPr>
          <a:xfrm>
            <a:off x="3670593" y="4040275"/>
            <a:ext cx="2149214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defRPr sz="3500">
                <a:solidFill>
                  <a:srgbClr val="2F2F2F"/>
                </a:solidFill>
                <a:latin typeface="Nunito-SemiBold"/>
                <a:ea typeface="Nunito-SemiBold"/>
                <a:cs typeface="Nunito-SemiBold"/>
                <a:sym typeface="Nunito-SemiBold"/>
              </a:defRPr>
            </a:lvl1pPr>
          </a:lstStyle>
          <a:p>
            <a:pPr defTabSz="228600" hangingPunct="0"/>
            <a:r>
              <a:rPr lang="ru-RU" sz="1600" b="1" kern="0" dirty="0">
                <a:latin typeface="Nunito SemiBold" panose="00000700000000000000" pitchFamily="2" charset="-52"/>
              </a:rPr>
              <a:t>Материалы</a:t>
            </a:r>
            <a:endParaRPr sz="1600" b="1" kern="0" dirty="0">
              <a:latin typeface="Nunito SemiBold" panose="00000700000000000000" pitchFamily="2" charset="-52"/>
            </a:endParaRPr>
          </a:p>
        </p:txBody>
      </p:sp>
      <p:sp>
        <p:nvSpPr>
          <p:cNvPr id="402" name="Lorem ipsum dolor"/>
          <p:cNvSpPr txBox="1"/>
          <p:nvPr/>
        </p:nvSpPr>
        <p:spPr>
          <a:xfrm>
            <a:off x="5234968" y="3980484"/>
            <a:ext cx="2149214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defRPr sz="3500">
                <a:solidFill>
                  <a:srgbClr val="2F2F2F"/>
                </a:solidFill>
                <a:latin typeface="Nunito-SemiBold"/>
                <a:ea typeface="Nunito-SemiBold"/>
                <a:cs typeface="Nunito-SemiBold"/>
                <a:sym typeface="Nunito-SemiBold"/>
              </a:defRPr>
            </a:lvl1pPr>
          </a:lstStyle>
          <a:p>
            <a:pPr defTabSz="228600" hangingPunct="0"/>
            <a:r>
              <a:rPr lang="ru-RU" sz="1200" b="1" kern="0" dirty="0" smtClean="0">
                <a:latin typeface="Nunito SemiBold" panose="00000700000000000000" pitchFamily="2" charset="-52"/>
              </a:rPr>
              <a:t>ОКРУЖАЮЩАЯ СРЕДА/ЭКОЛОГИЯ</a:t>
            </a:r>
            <a:endParaRPr lang="ru-RU" sz="1200" b="1" kern="0" dirty="0">
              <a:latin typeface="Nunito SemiBold" panose="00000700000000000000" pitchFamily="2" charset="-52"/>
            </a:endParaRPr>
          </a:p>
        </p:txBody>
      </p:sp>
      <p:sp>
        <p:nvSpPr>
          <p:cNvPr id="403" name="Lorem ipsum dolor"/>
          <p:cNvSpPr txBox="1"/>
          <p:nvPr/>
        </p:nvSpPr>
        <p:spPr>
          <a:xfrm>
            <a:off x="1796472" y="4002674"/>
            <a:ext cx="1538706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defRPr sz="3500">
                <a:solidFill>
                  <a:srgbClr val="2F2F2F"/>
                </a:solidFill>
                <a:latin typeface="Nunito-SemiBold"/>
                <a:ea typeface="Nunito-SemiBold"/>
                <a:cs typeface="Nunito-SemiBold"/>
                <a:sym typeface="Nunito-SemiBold"/>
              </a:defRPr>
            </a:lvl1pPr>
          </a:lstStyle>
          <a:p>
            <a:pPr defTabSz="228600" hangingPunct="0"/>
            <a:r>
              <a:rPr lang="ru-RU" sz="1800" b="1" kern="0" dirty="0">
                <a:latin typeface="Nunito SemiBold" panose="00000700000000000000" pitchFamily="2" charset="-52"/>
              </a:rPr>
              <a:t>Персонал</a:t>
            </a:r>
            <a:endParaRPr sz="1800" b="1" kern="0" dirty="0">
              <a:latin typeface="Nunito SemiBold" panose="00000700000000000000" pitchFamily="2" charset="-52"/>
            </a:endParaRPr>
          </a:p>
        </p:txBody>
      </p:sp>
      <p:grpSp>
        <p:nvGrpSpPr>
          <p:cNvPr id="404" name="Группа 403"/>
          <p:cNvGrpSpPr/>
          <p:nvPr/>
        </p:nvGrpSpPr>
        <p:grpSpPr>
          <a:xfrm>
            <a:off x="95334" y="1507818"/>
            <a:ext cx="9036019" cy="2498565"/>
            <a:chOff x="216501" y="1474203"/>
            <a:chExt cx="9455351" cy="3891983"/>
          </a:xfrm>
        </p:grpSpPr>
        <p:sp>
          <p:nvSpPr>
            <p:cNvPr id="405" name="Shape"/>
            <p:cNvSpPr/>
            <p:nvPr/>
          </p:nvSpPr>
          <p:spPr>
            <a:xfrm>
              <a:off x="7172939" y="1875553"/>
              <a:ext cx="2498913" cy="307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47" extrusionOk="0">
                  <a:moveTo>
                    <a:pt x="6771" y="3"/>
                  </a:moveTo>
                  <a:cubicBezTo>
                    <a:pt x="6609" y="11"/>
                    <a:pt x="6448" y="32"/>
                    <a:pt x="6289" y="63"/>
                  </a:cubicBezTo>
                  <a:cubicBezTo>
                    <a:pt x="5701" y="178"/>
                    <a:pt x="5167" y="433"/>
                    <a:pt x="4757" y="795"/>
                  </a:cubicBezTo>
                  <a:cubicBezTo>
                    <a:pt x="1575" y="3641"/>
                    <a:pt x="-127" y="7383"/>
                    <a:pt x="7" y="11232"/>
                  </a:cubicBezTo>
                  <a:cubicBezTo>
                    <a:pt x="132" y="14824"/>
                    <a:pt x="1852" y="18257"/>
                    <a:pt x="4849" y="20891"/>
                  </a:cubicBezTo>
                  <a:cubicBezTo>
                    <a:pt x="5271" y="21232"/>
                    <a:pt x="5816" y="21454"/>
                    <a:pt x="6403" y="21524"/>
                  </a:cubicBezTo>
                  <a:cubicBezTo>
                    <a:pt x="7012" y="21596"/>
                    <a:pt x="7632" y="21502"/>
                    <a:pt x="8168" y="21255"/>
                  </a:cubicBezTo>
                  <a:cubicBezTo>
                    <a:pt x="10517" y="20042"/>
                    <a:pt x="12750" y="18684"/>
                    <a:pt x="14845" y="17194"/>
                  </a:cubicBezTo>
                  <a:cubicBezTo>
                    <a:pt x="16973" y="15680"/>
                    <a:pt x="18955" y="14033"/>
                    <a:pt x="20771" y="12269"/>
                  </a:cubicBezTo>
                  <a:cubicBezTo>
                    <a:pt x="21195" y="11887"/>
                    <a:pt x="21436" y="11395"/>
                    <a:pt x="21454" y="10880"/>
                  </a:cubicBezTo>
                  <a:cubicBezTo>
                    <a:pt x="21473" y="10322"/>
                    <a:pt x="21229" y="9779"/>
                    <a:pt x="20771" y="9365"/>
                  </a:cubicBezTo>
                  <a:cubicBezTo>
                    <a:pt x="18967" y="7504"/>
                    <a:pt x="16953" y="5785"/>
                    <a:pt x="14756" y="4230"/>
                  </a:cubicBezTo>
                  <a:cubicBezTo>
                    <a:pt x="12652" y="2741"/>
                    <a:pt x="10386" y="1409"/>
                    <a:pt x="7989" y="249"/>
                  </a:cubicBezTo>
                  <a:cubicBezTo>
                    <a:pt x="7763" y="135"/>
                    <a:pt x="7514" y="59"/>
                    <a:pt x="7255" y="24"/>
                  </a:cubicBezTo>
                  <a:cubicBezTo>
                    <a:pt x="7095" y="3"/>
                    <a:pt x="6933" y="-4"/>
                    <a:pt x="6771" y="3"/>
                  </a:cubicBezTo>
                  <a:close/>
                  <a:moveTo>
                    <a:pt x="9121" y="5291"/>
                  </a:moveTo>
                  <a:cubicBezTo>
                    <a:pt x="9744" y="5291"/>
                    <a:pt x="10369" y="5485"/>
                    <a:pt x="10845" y="5873"/>
                  </a:cubicBezTo>
                  <a:cubicBezTo>
                    <a:pt x="11797" y="6649"/>
                    <a:pt x="11797" y="7909"/>
                    <a:pt x="10845" y="8685"/>
                  </a:cubicBezTo>
                  <a:cubicBezTo>
                    <a:pt x="9893" y="9462"/>
                    <a:pt x="8348" y="9462"/>
                    <a:pt x="7396" y="8685"/>
                  </a:cubicBezTo>
                  <a:cubicBezTo>
                    <a:pt x="6444" y="7909"/>
                    <a:pt x="6444" y="6649"/>
                    <a:pt x="7396" y="5873"/>
                  </a:cubicBezTo>
                  <a:cubicBezTo>
                    <a:pt x="7872" y="5485"/>
                    <a:pt x="8497" y="5291"/>
                    <a:pt x="9121" y="529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b="0">
                  <a:solidFill>
                    <a:srgbClr val="479FF8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479FF8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06" name="Shape"/>
            <p:cNvSpPr/>
            <p:nvPr/>
          </p:nvSpPr>
          <p:spPr>
            <a:xfrm>
              <a:off x="216501" y="1798669"/>
              <a:ext cx="1543719" cy="323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00" extrusionOk="0">
                  <a:moveTo>
                    <a:pt x="223" y="899"/>
                  </a:moveTo>
                  <a:cubicBezTo>
                    <a:pt x="-78" y="701"/>
                    <a:pt x="-74" y="432"/>
                    <a:pt x="234" y="235"/>
                  </a:cubicBezTo>
                  <a:cubicBezTo>
                    <a:pt x="660" y="-37"/>
                    <a:pt x="1481" y="-80"/>
                    <a:pt x="2020" y="142"/>
                  </a:cubicBezTo>
                  <a:lnTo>
                    <a:pt x="20954" y="10063"/>
                  </a:lnTo>
                  <a:cubicBezTo>
                    <a:pt x="21329" y="10261"/>
                    <a:pt x="21522" y="10524"/>
                    <a:pt x="21489" y="10791"/>
                  </a:cubicBezTo>
                  <a:cubicBezTo>
                    <a:pt x="21466" y="10980"/>
                    <a:pt x="21330" y="11161"/>
                    <a:pt x="21097" y="11314"/>
                  </a:cubicBezTo>
                  <a:lnTo>
                    <a:pt x="2264" y="21274"/>
                  </a:lnTo>
                  <a:cubicBezTo>
                    <a:pt x="2035" y="21395"/>
                    <a:pt x="1738" y="21467"/>
                    <a:pt x="1429" y="21491"/>
                  </a:cubicBezTo>
                  <a:cubicBezTo>
                    <a:pt x="1059" y="21520"/>
                    <a:pt x="659" y="21481"/>
                    <a:pt x="364" y="21346"/>
                  </a:cubicBezTo>
                  <a:cubicBezTo>
                    <a:pt x="-2" y="21178"/>
                    <a:pt x="-59" y="20908"/>
                    <a:pt x="229" y="20708"/>
                  </a:cubicBezTo>
                  <a:cubicBezTo>
                    <a:pt x="3534" y="17755"/>
                    <a:pt x="5311" y="14466"/>
                    <a:pt x="5414" y="11117"/>
                  </a:cubicBezTo>
                  <a:cubicBezTo>
                    <a:pt x="5523" y="7556"/>
                    <a:pt x="3737" y="4040"/>
                    <a:pt x="223" y="89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b="0">
                  <a:solidFill>
                    <a:srgbClr val="479FF8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479FF8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07" name="Line"/>
            <p:cNvSpPr/>
            <p:nvPr/>
          </p:nvSpPr>
          <p:spPr>
            <a:xfrm>
              <a:off x="1428199" y="3414050"/>
              <a:ext cx="5864908" cy="1"/>
            </a:xfrm>
            <a:prstGeom prst="line">
              <a:avLst/>
            </a:prstGeom>
            <a:ln w="431800">
              <a:solidFill>
                <a:schemeClr val="accent2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defTabSz="228600" hangingPunct="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408" name="Shape"/>
            <p:cNvSpPr/>
            <p:nvPr/>
          </p:nvSpPr>
          <p:spPr>
            <a:xfrm>
              <a:off x="1977325" y="1831825"/>
              <a:ext cx="721224" cy="3192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96" extrusionOk="0">
                  <a:moveTo>
                    <a:pt x="18537" y="1"/>
                  </a:moveTo>
                  <a:cubicBezTo>
                    <a:pt x="17736" y="-11"/>
                    <a:pt x="16915" y="54"/>
                    <a:pt x="16310" y="202"/>
                  </a:cubicBezTo>
                  <a:cubicBezTo>
                    <a:pt x="10702" y="1650"/>
                    <a:pt x="6388" y="3336"/>
                    <a:pt x="3607" y="5165"/>
                  </a:cubicBezTo>
                  <a:cubicBezTo>
                    <a:pt x="953" y="6909"/>
                    <a:pt x="-258" y="8753"/>
                    <a:pt x="45" y="10599"/>
                  </a:cubicBezTo>
                  <a:lnTo>
                    <a:pt x="10189" y="10539"/>
                  </a:lnTo>
                  <a:cubicBezTo>
                    <a:pt x="10291" y="8887"/>
                    <a:pt x="11222" y="7242"/>
                    <a:pt x="12964" y="5639"/>
                  </a:cubicBezTo>
                  <a:cubicBezTo>
                    <a:pt x="14760" y="3986"/>
                    <a:pt x="17407" y="2387"/>
                    <a:pt x="20845" y="876"/>
                  </a:cubicBezTo>
                  <a:cubicBezTo>
                    <a:pt x="21272" y="680"/>
                    <a:pt x="21187" y="447"/>
                    <a:pt x="20630" y="268"/>
                  </a:cubicBezTo>
                  <a:cubicBezTo>
                    <a:pt x="20115" y="104"/>
                    <a:pt x="19337" y="13"/>
                    <a:pt x="18537" y="1"/>
                  </a:cubicBezTo>
                  <a:close/>
                  <a:moveTo>
                    <a:pt x="121" y="10898"/>
                  </a:moveTo>
                  <a:cubicBezTo>
                    <a:pt x="-182" y="12745"/>
                    <a:pt x="1023" y="14588"/>
                    <a:pt x="3677" y="16333"/>
                  </a:cubicBezTo>
                  <a:cubicBezTo>
                    <a:pt x="6458" y="18161"/>
                    <a:pt x="10778" y="19847"/>
                    <a:pt x="16386" y="21294"/>
                  </a:cubicBezTo>
                  <a:cubicBezTo>
                    <a:pt x="17596" y="21589"/>
                    <a:pt x="19676" y="21556"/>
                    <a:pt x="20705" y="21228"/>
                  </a:cubicBezTo>
                  <a:cubicBezTo>
                    <a:pt x="21263" y="21050"/>
                    <a:pt x="21342" y="20816"/>
                    <a:pt x="20915" y="20620"/>
                  </a:cubicBezTo>
                  <a:cubicBezTo>
                    <a:pt x="17477" y="19109"/>
                    <a:pt x="14835" y="17511"/>
                    <a:pt x="13039" y="15857"/>
                  </a:cubicBezTo>
                  <a:cubicBezTo>
                    <a:pt x="11297" y="14254"/>
                    <a:pt x="10367" y="12610"/>
                    <a:pt x="10265" y="10957"/>
                  </a:cubicBezTo>
                  <a:lnTo>
                    <a:pt x="121" y="1089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b="0">
                  <a:solidFill>
                    <a:srgbClr val="479FF8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479FF8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09" name="Shape"/>
            <p:cNvSpPr/>
            <p:nvPr/>
          </p:nvSpPr>
          <p:spPr>
            <a:xfrm>
              <a:off x="3616611" y="1474203"/>
              <a:ext cx="972460" cy="38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14" extrusionOk="0">
                  <a:moveTo>
                    <a:pt x="19392" y="1"/>
                  </a:moveTo>
                  <a:cubicBezTo>
                    <a:pt x="18978" y="-6"/>
                    <a:pt x="18553" y="17"/>
                    <a:pt x="18168" y="75"/>
                  </a:cubicBezTo>
                  <a:cubicBezTo>
                    <a:pt x="14793" y="689"/>
                    <a:pt x="11879" y="1429"/>
                    <a:pt x="9521" y="2262"/>
                  </a:cubicBezTo>
                  <a:cubicBezTo>
                    <a:pt x="6978" y="3161"/>
                    <a:pt x="5107" y="4159"/>
                    <a:pt x="3650" y="5189"/>
                  </a:cubicBezTo>
                  <a:cubicBezTo>
                    <a:pt x="1154" y="6953"/>
                    <a:pt x="-79" y="8792"/>
                    <a:pt x="4" y="10641"/>
                  </a:cubicBezTo>
                  <a:lnTo>
                    <a:pt x="7943" y="10658"/>
                  </a:lnTo>
                  <a:cubicBezTo>
                    <a:pt x="7892" y="8916"/>
                    <a:pt x="8974" y="7183"/>
                    <a:pt x="11152" y="5520"/>
                  </a:cubicBezTo>
                  <a:cubicBezTo>
                    <a:pt x="13375" y="3822"/>
                    <a:pt x="16715" y="2218"/>
                    <a:pt x="21058" y="770"/>
                  </a:cubicBezTo>
                  <a:cubicBezTo>
                    <a:pt x="21457" y="622"/>
                    <a:pt x="21464" y="433"/>
                    <a:pt x="21110" y="276"/>
                  </a:cubicBezTo>
                  <a:cubicBezTo>
                    <a:pt x="20742" y="112"/>
                    <a:pt x="20083" y="14"/>
                    <a:pt x="19392" y="1"/>
                  </a:cubicBezTo>
                  <a:close/>
                  <a:moveTo>
                    <a:pt x="8000" y="10855"/>
                  </a:moveTo>
                  <a:lnTo>
                    <a:pt x="57" y="10871"/>
                  </a:lnTo>
                  <a:cubicBezTo>
                    <a:pt x="-27" y="12720"/>
                    <a:pt x="1210" y="14560"/>
                    <a:pt x="3707" y="16324"/>
                  </a:cubicBezTo>
                  <a:cubicBezTo>
                    <a:pt x="5164" y="17354"/>
                    <a:pt x="7035" y="18352"/>
                    <a:pt x="9578" y="19251"/>
                  </a:cubicBezTo>
                  <a:cubicBezTo>
                    <a:pt x="11936" y="20085"/>
                    <a:pt x="14850" y="20824"/>
                    <a:pt x="18225" y="21438"/>
                  </a:cubicBezTo>
                  <a:cubicBezTo>
                    <a:pt x="19250" y="21594"/>
                    <a:pt x="20577" y="21500"/>
                    <a:pt x="21167" y="21238"/>
                  </a:cubicBezTo>
                  <a:cubicBezTo>
                    <a:pt x="21521" y="21080"/>
                    <a:pt x="21514" y="20891"/>
                    <a:pt x="21115" y="20743"/>
                  </a:cubicBezTo>
                  <a:cubicBezTo>
                    <a:pt x="16772" y="19295"/>
                    <a:pt x="13432" y="17691"/>
                    <a:pt x="11209" y="15993"/>
                  </a:cubicBezTo>
                  <a:cubicBezTo>
                    <a:pt x="9031" y="14330"/>
                    <a:pt x="7949" y="12597"/>
                    <a:pt x="8000" y="1085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b="0">
                  <a:solidFill>
                    <a:srgbClr val="479FF8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479FF8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10" name="Shape"/>
            <p:cNvSpPr/>
            <p:nvPr/>
          </p:nvSpPr>
          <p:spPr>
            <a:xfrm>
              <a:off x="5499956" y="1813135"/>
              <a:ext cx="739849" cy="319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497" extrusionOk="0">
                  <a:moveTo>
                    <a:pt x="18673" y="1"/>
                  </a:moveTo>
                  <a:cubicBezTo>
                    <a:pt x="17877" y="-12"/>
                    <a:pt x="17053" y="53"/>
                    <a:pt x="16448" y="200"/>
                  </a:cubicBezTo>
                  <a:cubicBezTo>
                    <a:pt x="10834" y="1650"/>
                    <a:pt x="6502" y="3342"/>
                    <a:pt x="3694" y="5178"/>
                  </a:cubicBezTo>
                  <a:cubicBezTo>
                    <a:pt x="1014" y="6930"/>
                    <a:pt x="-227" y="8784"/>
                    <a:pt x="34" y="10642"/>
                  </a:cubicBezTo>
                  <a:lnTo>
                    <a:pt x="10131" y="10595"/>
                  </a:lnTo>
                  <a:cubicBezTo>
                    <a:pt x="10269" y="8933"/>
                    <a:pt x="11230" y="7278"/>
                    <a:pt x="12999" y="5667"/>
                  </a:cubicBezTo>
                  <a:cubicBezTo>
                    <a:pt x="14823" y="4005"/>
                    <a:pt x="17488" y="2401"/>
                    <a:pt x="20944" y="885"/>
                  </a:cubicBezTo>
                  <a:cubicBezTo>
                    <a:pt x="21373" y="688"/>
                    <a:pt x="21296" y="452"/>
                    <a:pt x="20745" y="272"/>
                  </a:cubicBezTo>
                  <a:cubicBezTo>
                    <a:pt x="20236" y="106"/>
                    <a:pt x="19470" y="15"/>
                    <a:pt x="18673" y="1"/>
                  </a:cubicBezTo>
                  <a:close/>
                  <a:moveTo>
                    <a:pt x="188" y="10916"/>
                  </a:moveTo>
                  <a:cubicBezTo>
                    <a:pt x="-147" y="12755"/>
                    <a:pt x="989" y="14593"/>
                    <a:pt x="3534" y="16334"/>
                  </a:cubicBezTo>
                  <a:cubicBezTo>
                    <a:pt x="6201" y="18159"/>
                    <a:pt x="10366" y="19844"/>
                    <a:pt x="15793" y="21293"/>
                  </a:cubicBezTo>
                  <a:cubicBezTo>
                    <a:pt x="16965" y="21588"/>
                    <a:pt x="18996" y="21558"/>
                    <a:pt x="20005" y="21232"/>
                  </a:cubicBezTo>
                  <a:cubicBezTo>
                    <a:pt x="20552" y="21055"/>
                    <a:pt x="20632" y="20821"/>
                    <a:pt x="20221" y="20625"/>
                  </a:cubicBezTo>
                  <a:cubicBezTo>
                    <a:pt x="16907" y="19117"/>
                    <a:pt x="14370" y="17521"/>
                    <a:pt x="12657" y="15872"/>
                  </a:cubicBezTo>
                  <a:cubicBezTo>
                    <a:pt x="10996" y="14272"/>
                    <a:pt x="10126" y="12633"/>
                    <a:pt x="10062" y="10986"/>
                  </a:cubicBezTo>
                  <a:lnTo>
                    <a:pt x="188" y="1091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b="0">
                  <a:solidFill>
                    <a:srgbClr val="479FF8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479FF8"/>
                </a:solidFill>
                <a:latin typeface="Helvetica Neue Medium"/>
                <a:sym typeface="Helvetica Neue Medium"/>
              </a:endParaRPr>
            </a:p>
          </p:txBody>
        </p:sp>
        <p:grpSp>
          <p:nvGrpSpPr>
            <p:cNvPr id="411" name="Group"/>
            <p:cNvGrpSpPr/>
            <p:nvPr/>
          </p:nvGrpSpPr>
          <p:grpSpPr>
            <a:xfrm>
              <a:off x="1908583" y="3156035"/>
              <a:ext cx="526016" cy="526015"/>
              <a:chOff x="0" y="0"/>
              <a:chExt cx="1052029" cy="1052029"/>
            </a:xfrm>
          </p:grpSpPr>
          <p:sp>
            <p:nvSpPr>
              <p:cNvPr id="424" name="Circle"/>
              <p:cNvSpPr/>
              <p:nvPr/>
            </p:nvSpPr>
            <p:spPr>
              <a:xfrm>
                <a:off x="0" y="0"/>
                <a:ext cx="1052029" cy="105202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2750" hangingPunct="0">
                  <a:defRPr sz="3200" b="0">
                    <a:solidFill>
                      <a:srgbClr val="479FF8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 kern="0">
                  <a:solidFill>
                    <a:srgbClr val="479FF8"/>
                  </a:solidFill>
                  <a:latin typeface="Nunito SemiBold" panose="00000700000000000000" pitchFamily="2" charset="-52"/>
                  <a:sym typeface="Helvetica Neue Medium"/>
                </a:endParaRPr>
              </a:p>
            </p:txBody>
          </p:sp>
          <p:sp>
            <p:nvSpPr>
              <p:cNvPr id="425" name="3"/>
              <p:cNvSpPr txBox="1"/>
              <p:nvPr/>
            </p:nvSpPr>
            <p:spPr>
              <a:xfrm>
                <a:off x="285983" y="272014"/>
                <a:ext cx="48006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numCol="1" anchor="t">
                <a:spAutoFit/>
              </a:bodyPr>
              <a:lstStyle>
                <a:lvl1pPr defTabSz="457200">
                  <a:defRPr sz="2800">
                    <a:solidFill>
                      <a:srgbClr val="FFFFFF"/>
                    </a:solidFill>
                    <a:latin typeface="Nunito-SemiBold"/>
                    <a:ea typeface="Nunito-SemiBold"/>
                    <a:cs typeface="Nunito-SemiBold"/>
                    <a:sym typeface="Nunito-SemiBold"/>
                  </a:defRPr>
                </a:lvl1pPr>
              </a:lstStyle>
              <a:p>
                <a:pPr algn="ctr" defTabSz="228600" hangingPunct="0"/>
                <a:r>
                  <a:rPr sz="1400" b="1" kern="0" dirty="0">
                    <a:latin typeface="Nunito SemiBold" panose="00000700000000000000" pitchFamily="2" charset="-52"/>
                  </a:rPr>
                  <a:t>3</a:t>
                </a:r>
              </a:p>
            </p:txBody>
          </p:sp>
        </p:grpSp>
        <p:grpSp>
          <p:nvGrpSpPr>
            <p:cNvPr id="412" name="Group"/>
            <p:cNvGrpSpPr/>
            <p:nvPr/>
          </p:nvGrpSpPr>
          <p:grpSpPr>
            <a:xfrm>
              <a:off x="3543068" y="3156035"/>
              <a:ext cx="526016" cy="526015"/>
              <a:chOff x="0" y="0"/>
              <a:chExt cx="1052029" cy="1052029"/>
            </a:xfrm>
          </p:grpSpPr>
          <p:sp>
            <p:nvSpPr>
              <p:cNvPr id="422" name="Circle"/>
              <p:cNvSpPr/>
              <p:nvPr/>
            </p:nvSpPr>
            <p:spPr>
              <a:xfrm>
                <a:off x="0" y="0"/>
                <a:ext cx="1052029" cy="105202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2750" hangingPunct="0">
                  <a:defRPr sz="3200" b="0">
                    <a:solidFill>
                      <a:srgbClr val="479FF8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 kern="0">
                  <a:solidFill>
                    <a:srgbClr val="479FF8"/>
                  </a:solidFill>
                  <a:latin typeface="Nunito SemiBold" panose="00000700000000000000" pitchFamily="2" charset="-52"/>
                  <a:sym typeface="Helvetica Neue Medium"/>
                </a:endParaRPr>
              </a:p>
            </p:txBody>
          </p:sp>
          <p:sp>
            <p:nvSpPr>
              <p:cNvPr id="423" name="2"/>
              <p:cNvSpPr txBox="1"/>
              <p:nvPr/>
            </p:nvSpPr>
            <p:spPr>
              <a:xfrm>
                <a:off x="285983" y="272014"/>
                <a:ext cx="48006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numCol="1" anchor="t">
                <a:spAutoFit/>
              </a:bodyPr>
              <a:lstStyle>
                <a:lvl1pPr defTabSz="457200">
                  <a:defRPr sz="2800">
                    <a:solidFill>
                      <a:srgbClr val="FFFFFF"/>
                    </a:solidFill>
                    <a:latin typeface="Nunito-SemiBold"/>
                    <a:ea typeface="Nunito-SemiBold"/>
                    <a:cs typeface="Nunito-SemiBold"/>
                    <a:sym typeface="Nunito-SemiBold"/>
                  </a:defRPr>
                </a:lvl1pPr>
              </a:lstStyle>
              <a:p>
                <a:pPr algn="ctr" defTabSz="228600" hangingPunct="0"/>
                <a:r>
                  <a:rPr sz="1400" b="1" kern="0" dirty="0">
                    <a:latin typeface="Nunito SemiBold" panose="00000700000000000000" pitchFamily="2" charset="-52"/>
                  </a:rPr>
                  <a:t>2</a:t>
                </a:r>
              </a:p>
            </p:txBody>
          </p:sp>
        </p:grpSp>
        <p:grpSp>
          <p:nvGrpSpPr>
            <p:cNvPr id="413" name="Group"/>
            <p:cNvGrpSpPr/>
            <p:nvPr/>
          </p:nvGrpSpPr>
          <p:grpSpPr>
            <a:xfrm>
              <a:off x="5422668" y="3156035"/>
              <a:ext cx="526016" cy="526015"/>
              <a:chOff x="0" y="0"/>
              <a:chExt cx="1052029" cy="1052029"/>
            </a:xfrm>
          </p:grpSpPr>
          <p:sp>
            <p:nvSpPr>
              <p:cNvPr id="420" name="Circle"/>
              <p:cNvSpPr/>
              <p:nvPr/>
            </p:nvSpPr>
            <p:spPr>
              <a:xfrm>
                <a:off x="0" y="0"/>
                <a:ext cx="1052029" cy="105202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2750" hangingPunct="0">
                  <a:defRPr sz="3200" b="0">
                    <a:solidFill>
                      <a:srgbClr val="479FF8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 kern="0">
                  <a:solidFill>
                    <a:srgbClr val="479FF8"/>
                  </a:solidFill>
                  <a:latin typeface="Nunito SemiBold" panose="00000700000000000000" pitchFamily="2" charset="-52"/>
                  <a:sym typeface="Helvetica Neue Medium"/>
                </a:endParaRPr>
              </a:p>
            </p:txBody>
          </p:sp>
          <p:sp>
            <p:nvSpPr>
              <p:cNvPr id="421" name="1"/>
              <p:cNvSpPr txBox="1"/>
              <p:nvPr/>
            </p:nvSpPr>
            <p:spPr>
              <a:xfrm>
                <a:off x="285983" y="272014"/>
                <a:ext cx="48006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400" tIns="25400" rIns="25400" bIns="25400" numCol="1" anchor="t">
                <a:spAutoFit/>
              </a:bodyPr>
              <a:lstStyle>
                <a:lvl1pPr defTabSz="457200">
                  <a:defRPr sz="2800">
                    <a:solidFill>
                      <a:srgbClr val="FFFFFF"/>
                    </a:solidFill>
                    <a:latin typeface="Nunito-SemiBold"/>
                    <a:ea typeface="Nunito-SemiBold"/>
                    <a:cs typeface="Nunito-SemiBold"/>
                    <a:sym typeface="Nunito-SemiBold"/>
                  </a:defRPr>
                </a:lvl1pPr>
              </a:lstStyle>
              <a:p>
                <a:pPr algn="ctr" defTabSz="228600" hangingPunct="0"/>
                <a:r>
                  <a:rPr sz="1400" b="1" kern="0" dirty="0">
                    <a:latin typeface="Nunito SemiBold" panose="00000700000000000000" pitchFamily="2" charset="-52"/>
                  </a:rPr>
                  <a:t>1</a:t>
                </a:r>
              </a:p>
            </p:txBody>
          </p:sp>
        </p:grpSp>
        <p:sp>
          <p:nvSpPr>
            <p:cNvPr id="414" name="Circle"/>
            <p:cNvSpPr/>
            <p:nvPr/>
          </p:nvSpPr>
          <p:spPr>
            <a:xfrm>
              <a:off x="5966205" y="2422987"/>
              <a:ext cx="86128" cy="86127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479FF8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479FF8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15" name="Circle"/>
            <p:cNvSpPr/>
            <p:nvPr/>
          </p:nvSpPr>
          <p:spPr>
            <a:xfrm>
              <a:off x="5966205" y="4352370"/>
              <a:ext cx="86128" cy="86128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479FF8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479FF8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16" name="Circle"/>
            <p:cNvSpPr/>
            <p:nvPr/>
          </p:nvSpPr>
          <p:spPr>
            <a:xfrm>
              <a:off x="4226305" y="2041987"/>
              <a:ext cx="86128" cy="86127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479FF8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479FF8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17" name="Circle"/>
            <p:cNvSpPr/>
            <p:nvPr/>
          </p:nvSpPr>
          <p:spPr>
            <a:xfrm>
              <a:off x="4226305" y="4701418"/>
              <a:ext cx="86128" cy="86127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479FF8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479FF8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18" name="Circle"/>
            <p:cNvSpPr/>
            <p:nvPr/>
          </p:nvSpPr>
          <p:spPr>
            <a:xfrm>
              <a:off x="2448305" y="2346787"/>
              <a:ext cx="86128" cy="86127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479FF8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479FF8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19" name="Circle"/>
            <p:cNvSpPr/>
            <p:nvPr/>
          </p:nvSpPr>
          <p:spPr>
            <a:xfrm>
              <a:off x="2448305" y="4406961"/>
              <a:ext cx="86128" cy="86127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479FF8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479FF8"/>
                </a:solidFill>
                <a:latin typeface="Helvetica Neue Medium"/>
                <a:sym typeface="Helvetica Neue Medium"/>
              </a:endParaRPr>
            </a:p>
          </p:txBody>
        </p:sp>
      </p:grpSp>
      <p:sp>
        <p:nvSpPr>
          <p:cNvPr id="426" name="Rectangle 9"/>
          <p:cNvSpPr>
            <a:spLocks noChangeArrowheads="1"/>
          </p:cNvSpPr>
          <p:nvPr/>
        </p:nvSpPr>
        <p:spPr bwMode="auto">
          <a:xfrm>
            <a:off x="7195671" y="3153868"/>
            <a:ext cx="115728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b="1" dirty="0" smtClean="0"/>
              <a:t>ПРОБЛЕМА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effectLst/>
              </a:rPr>
              <a:t>Смертность населения от БСК</a:t>
            </a:r>
          </a:p>
        </p:txBody>
      </p:sp>
      <p:sp>
        <p:nvSpPr>
          <p:cNvPr id="427" name="Прямоугольник 426"/>
          <p:cNvSpPr/>
          <p:nvPr/>
        </p:nvSpPr>
        <p:spPr>
          <a:xfrm>
            <a:off x="95334" y="784363"/>
            <a:ext cx="4269511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45" b="1" noProof="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ДИАГРАММА ИСИКАВЫ</a:t>
            </a:r>
            <a:endParaRPr kumimoji="0" lang="ru-RU" sz="1345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8" name="Заголовок 1">
            <a:extLst>
              <a:ext uri="{FF2B5EF4-FFF2-40B4-BE49-F238E27FC236}">
                <a16:creationId xmlns:a16="http://schemas.microsoft.com/office/drawing/2014/main" id="{306252BE-AE70-4EEF-B193-D03892F75EB1}"/>
              </a:ext>
            </a:extLst>
          </p:cNvPr>
          <p:cNvSpPr txBox="1">
            <a:spLocks/>
          </p:cNvSpPr>
          <p:nvPr/>
        </p:nvSpPr>
        <p:spPr>
          <a:xfrm>
            <a:off x="548797" y="4463115"/>
            <a:ext cx="7828046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357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45FA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Большую цель разделяем на составляющие и открываем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5FA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проекты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45FA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точках прорыва</a:t>
            </a:r>
          </a:p>
        </p:txBody>
      </p:sp>
    </p:spTree>
    <p:extLst>
      <p:ext uri="{BB962C8B-B14F-4D97-AF65-F5344CB8AC3E}">
        <p14:creationId xmlns:p14="http://schemas.microsoft.com/office/powerpoint/2010/main" val="654095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4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29018" y="324938"/>
            <a:ext cx="6841381" cy="37592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логики открытия проектов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7"/>
          <p:cNvSpPr/>
          <p:nvPr/>
        </p:nvSpPr>
        <p:spPr>
          <a:xfrm flipH="1" flipV="1">
            <a:off x="6659859" y="3236411"/>
            <a:ext cx="1530053" cy="32317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4657290" y="3230675"/>
            <a:ext cx="1528510" cy="32317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bject 7"/>
          <p:cNvSpPr/>
          <p:nvPr/>
        </p:nvSpPr>
        <p:spPr>
          <a:xfrm flipV="1">
            <a:off x="2826750" y="3240761"/>
            <a:ext cx="1430230" cy="3231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 flipV="1">
            <a:off x="643314" y="3245719"/>
            <a:ext cx="1908702" cy="32317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7"/>
          <p:cNvSpPr/>
          <p:nvPr/>
        </p:nvSpPr>
        <p:spPr>
          <a:xfrm flipV="1">
            <a:off x="6245537" y="986090"/>
            <a:ext cx="1530053" cy="32317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258143" y="973369"/>
            <a:ext cx="1753736" cy="32317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bject 7"/>
          <p:cNvSpPr/>
          <p:nvPr/>
        </p:nvSpPr>
        <p:spPr>
          <a:xfrm flipV="1">
            <a:off x="2301840" y="988540"/>
            <a:ext cx="1533128" cy="32317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301730" y="987950"/>
            <a:ext cx="1908702" cy="32317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7"/>
          <p:cNvSpPr/>
          <p:nvPr/>
        </p:nvSpPr>
        <p:spPr>
          <a:xfrm rot="19625239">
            <a:off x="6934035" y="2425243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7"/>
          <p:cNvSpPr/>
          <p:nvPr/>
        </p:nvSpPr>
        <p:spPr>
          <a:xfrm rot="19625239">
            <a:off x="5089817" y="2451552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7"/>
          <p:cNvSpPr/>
          <p:nvPr/>
        </p:nvSpPr>
        <p:spPr>
          <a:xfrm rot="19625239">
            <a:off x="3173411" y="2457807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7"/>
          <p:cNvSpPr/>
          <p:nvPr/>
        </p:nvSpPr>
        <p:spPr>
          <a:xfrm rot="19625239">
            <a:off x="1376281" y="2410084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7"/>
          <p:cNvSpPr/>
          <p:nvPr/>
        </p:nvSpPr>
        <p:spPr>
          <a:xfrm rot="19625239">
            <a:off x="6228213" y="1758464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7"/>
          <p:cNvSpPr/>
          <p:nvPr/>
        </p:nvSpPr>
        <p:spPr>
          <a:xfrm rot="19625239">
            <a:off x="4366734" y="1802388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7"/>
          <p:cNvSpPr/>
          <p:nvPr/>
        </p:nvSpPr>
        <p:spPr>
          <a:xfrm rot="19625239">
            <a:off x="2541891" y="1783270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7"/>
          <p:cNvSpPr/>
          <p:nvPr/>
        </p:nvSpPr>
        <p:spPr>
          <a:xfrm rot="19625239">
            <a:off x="522908" y="1804789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0669" y="1838650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752079" y="1797695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577524" y="1817918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445789" y="1785410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557866" y="2449181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401794" y="2485256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264438" y="2512042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116300" y="2464576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80" y="1973927"/>
            <a:ext cx="488935" cy="2930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2815" y="1028387"/>
            <a:ext cx="1808788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ПОТОКАМИ ЗАЯВИТЕЛЕЙ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814" y="1295946"/>
            <a:ext cx="1880404" cy="26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отсутствуют пересечения потоков заявителей с потоками сотрудников  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789" y="1821326"/>
            <a:ext cx="660845" cy="48288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482579" y="1026738"/>
            <a:ext cx="1584906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КАЧЕСТВО ПРОСТРАНСТВА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2579" y="1286132"/>
            <a:ext cx="1681460" cy="44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рабочие места сотрудников МФЦ организованы по стандарту в соответствии с технологией 5s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228" y="1901053"/>
            <a:ext cx="530764" cy="33752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398138" y="1026737"/>
            <a:ext cx="1584906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</a:p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ЗАПАСАМИ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98138" y="1295946"/>
            <a:ext cx="1678438" cy="44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доля запасов, хранящихся непосредственно в МФЦ не превышает установленную норму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6220" y="1032397"/>
            <a:ext cx="1584906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СТАНДАРТИЗАЦИЯ ПРОЦЕССОВ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06220" y="1285188"/>
            <a:ext cx="1584906" cy="26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менее 90% процессов МФЦ стандартизированы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489" y="1872758"/>
            <a:ext cx="486655" cy="35748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69175" y="3286074"/>
            <a:ext cx="1819652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КАЧЕСТВО ПРЕДОСТАВЛЕНИЯ УСЛУГ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9175" y="3555831"/>
            <a:ext cx="1914815" cy="63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доля обоснованных ошибок сотрудников МФЦ, допущенных при работе с документами, необходимыми для предоставления услуг не более 2% от общего количества обращений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77042" y="3285288"/>
            <a:ext cx="1196985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ДОСТУПНОСТЬ УСЛУГ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7042" y="3564170"/>
            <a:ext cx="1388510" cy="44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предварительная запись доступна на ближайшие дни; организовано выездное обслуживание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68663" y="3284843"/>
            <a:ext cx="1656355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ВОВЛЕЧЕННОСТЬ СОТРУДНИКОВ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65860" y="3563939"/>
            <a:ext cx="1739402" cy="53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эффективная работа системы реализации предложений по внедрению улучшений - не менее 30% реализованных улучшений от принятых в работу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05394" y="3285105"/>
            <a:ext cx="1586766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ЭФФЕКТИВНОСТЬ ЛОГИСТИКИ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16983" y="3567929"/>
            <a:ext cx="1400663" cy="44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отсутствуют нарушения сроков и графиков доставки документов в ведомства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785" y="2534663"/>
            <a:ext cx="472638" cy="4221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325" y="2526928"/>
            <a:ext cx="394424" cy="45998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003" y="2614846"/>
            <a:ext cx="444523" cy="37333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123" y="2579926"/>
            <a:ext cx="1164726" cy="3552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36243" y="988250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1323" y="987950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78181" y="988250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80840" y="991646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4742" y="3249617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57084" y="3254700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54828" y="3245719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89411" y="3244750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8</a:t>
            </a: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1621866A-1D1A-4ADC-A757-A77730310847}"/>
              </a:ext>
            </a:extLst>
          </p:cNvPr>
          <p:cNvSpPr txBox="1">
            <a:spLocks/>
          </p:cNvSpPr>
          <p:nvPr/>
        </p:nvSpPr>
        <p:spPr>
          <a:xfrm>
            <a:off x="1312015" y="4423737"/>
            <a:ext cx="6355268" cy="2946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357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45FA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Проекты открываются в логике установленных критериев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753144" y="630240"/>
            <a:ext cx="27577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КРИТЕРИИ БЕРЕЖЛИВОГО МФЦ</a:t>
            </a:r>
          </a:p>
        </p:txBody>
      </p:sp>
    </p:spTree>
    <p:extLst>
      <p:ext uri="{BB962C8B-B14F-4D97-AF65-F5344CB8AC3E}">
        <p14:creationId xmlns:p14="http://schemas.microsoft.com/office/powerpoint/2010/main" val="581442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5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7908" y="294737"/>
            <a:ext cx="5116732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Пустые проекты. Что не сработает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7824" y="718317"/>
            <a:ext cx="6120680" cy="4095527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Улучшение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несуществующего</a:t>
            </a: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процесса (вновь создаваемый процесс или хаотичная деятельность)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Улучшение процессов, функционирующих в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«пожарном» режиме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 на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«внедрение» </a:t>
            </a:r>
            <a:r>
              <a:rPr lang="ru-RU" sz="1400" b="1" i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лин</a:t>
            </a:r>
            <a:r>
              <a:rPr lang="ru-RU" sz="14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-инструментов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Улучшение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уникальных</a:t>
            </a: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процессов, которые протекают очень редко и каждый раз в разных условиях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 про 1-2 мелких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очевидных улучшений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Плановая деятельность</a:t>
            </a: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осуществляемая в штатном </a:t>
            </a:r>
            <a:r>
              <a:rPr lang="ru-RU" sz="14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режиме, </a:t>
            </a: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представленная </a:t>
            </a:r>
            <a:r>
              <a:rPr lang="ru-RU" sz="14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 виде проекта по улучшениям, за исключением случаев существенных улучшений этой деятельности</a:t>
            </a:r>
            <a:endParaRPr lang="ru-RU" sz="14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 </a:t>
            </a: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как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прикрытие</a:t>
            </a: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уже принятых решений или лоббируемых решений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 без серьезного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обоснования</a:t>
            </a: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(не своевременный, без мотивации, проблематики и заказчика)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3EA8D7-4EC3-42B5-B562-978199C2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840" y="2630564"/>
            <a:ext cx="2511770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40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altLang="ru-RU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3215" y="274417"/>
            <a:ext cx="6850065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2972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2972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иповые этапы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2972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2972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улучшению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2972A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4662" y="562815"/>
            <a:ext cx="8347810" cy="4048240"/>
            <a:chOff x="200936" y="1091135"/>
            <a:chExt cx="7247766" cy="5220467"/>
          </a:xfrm>
        </p:grpSpPr>
        <p:sp>
          <p:nvSpPr>
            <p:cNvPr id="6" name="Пятиугольник 5"/>
            <p:cNvSpPr/>
            <p:nvPr/>
          </p:nvSpPr>
          <p:spPr>
            <a:xfrm>
              <a:off x="292354" y="2567483"/>
              <a:ext cx="1368152" cy="677933"/>
            </a:xfrm>
            <a:prstGeom prst="homePlate">
              <a:avLst>
                <a:gd name="adj" fmla="val 3322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 и открытие проекта</a:t>
              </a:r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Шеврон 6"/>
            <p:cNvSpPr/>
            <p:nvPr/>
          </p:nvSpPr>
          <p:spPr>
            <a:xfrm>
              <a:off x="1607141" y="2567483"/>
              <a:ext cx="1365962" cy="677933"/>
            </a:xfrm>
            <a:prstGeom prst="chevron">
              <a:avLst>
                <a:gd name="adj" fmla="val 30643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Шеврон 7"/>
            <p:cNvSpPr/>
            <p:nvPr/>
          </p:nvSpPr>
          <p:spPr>
            <a:xfrm>
              <a:off x="2955554" y="2567483"/>
              <a:ext cx="1873303" cy="677933"/>
            </a:xfrm>
            <a:prstGeom prst="chevron">
              <a:avLst>
                <a:gd name="adj" fmla="val 29352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4" descr="https://www.pinclipart.com/picdir/big/545-5451973_transparent-target-bullseye-png-objective-clipart-pn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70" t="20797" b="12376"/>
            <a:stretch/>
          </p:blipFill>
          <p:spPr bwMode="auto">
            <a:xfrm>
              <a:off x="4900866" y="2417383"/>
              <a:ext cx="881645" cy="942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Шеврон 9"/>
            <p:cNvSpPr/>
            <p:nvPr/>
          </p:nvSpPr>
          <p:spPr>
            <a:xfrm>
              <a:off x="5782511" y="2549578"/>
              <a:ext cx="1566627" cy="677933"/>
            </a:xfrm>
            <a:prstGeom prst="chevron">
              <a:avLst>
                <a:gd name="adj" fmla="val 2548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07141" y="2542370"/>
              <a:ext cx="1368151" cy="773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Диагностика </a:t>
              </a:r>
              <a:endPara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целевое состояние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182580" y="2657708"/>
              <a:ext cx="1368151" cy="595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Внедрение улучшений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82511" y="2473044"/>
              <a:ext cx="15328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Закрепление результатов и закрытие проекта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Левая фигурная скобка 13"/>
            <p:cNvSpPr/>
            <p:nvPr/>
          </p:nvSpPr>
          <p:spPr>
            <a:xfrm rot="5400000">
              <a:off x="3577506" y="-1887047"/>
              <a:ext cx="294124" cy="6917517"/>
            </a:xfrm>
            <a:prstGeom prst="leftBrace">
              <a:avLst>
                <a:gd name="adj1" fmla="val 14607"/>
                <a:gd name="adj2" fmla="val 49173"/>
              </a:avLst>
            </a:prstGeom>
            <a:ln w="19050">
              <a:solidFill>
                <a:srgbClr val="B35A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521237" y="1521132"/>
              <a:ext cx="0" cy="951912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92353" y="1639312"/>
              <a:ext cx="0" cy="833732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745373" y="1520904"/>
              <a:ext cx="0" cy="190415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848370" y="1520904"/>
              <a:ext cx="0" cy="951912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209921" y="1615571"/>
              <a:ext cx="5084" cy="498349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382642" y="1812288"/>
              <a:ext cx="987319" cy="396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spc="-1" dirty="0" smtClean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1-2 </a:t>
              </a:r>
              <a:r>
                <a:rPr lang="ru-RU" sz="1400" b="1" spc="-1" dirty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недели</a:t>
              </a:r>
              <a:endParaRPr lang="ru-RU" sz="1400" b="1" dirty="0">
                <a:solidFill>
                  <a:srgbClr val="2972A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63638" y="1824316"/>
              <a:ext cx="987319" cy="396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spc="-1" dirty="0" smtClean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3-5 недель</a:t>
              </a:r>
              <a:endParaRPr lang="ru-RU" sz="1400" b="1" dirty="0">
                <a:solidFill>
                  <a:srgbClr val="2972A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15131" y="1834731"/>
              <a:ext cx="1073497" cy="396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spc="-1" dirty="0" smtClean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8-10 недель</a:t>
              </a:r>
              <a:endParaRPr lang="ru-RU" sz="1400" b="1" dirty="0">
                <a:solidFill>
                  <a:srgbClr val="2972A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30776" y="1855077"/>
              <a:ext cx="987319" cy="396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spc="-1" dirty="0" smtClean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3-4 недели</a:t>
              </a:r>
              <a:endParaRPr lang="ru-RU" sz="1400" b="1" dirty="0">
                <a:solidFill>
                  <a:srgbClr val="2972A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303643" y="1521222"/>
              <a:ext cx="1850803" cy="952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pc="-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Стартовое</a:t>
              </a:r>
              <a:r>
                <a:rPr lang="en-US" sz="1400" b="1" spc="-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400" b="1" spc="-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совещание</a:t>
              </a:r>
            </a:p>
            <a:p>
              <a:pPr algn="ctr"/>
              <a:r>
                <a:rPr lang="ru-RU" sz="1400" b="1" spc="-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b="1" spc="-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kick-off)</a:t>
              </a:r>
              <a:endPara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6" descr="https://i0.wp.com/www.fortytales.com/wp-content/uploads/2017/10/Depositphotos_11943940_original.jpg?w=18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405" y="2334649"/>
              <a:ext cx="379399" cy="41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https://i0.wp.com/www.fortytales.com/wp-content/uploads/2017/10/Depositphotos_11943940_original.jpg?w=18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09" y="2126929"/>
              <a:ext cx="379399" cy="41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s://i0.wp.com/www.fortytales.com/wp-content/uploads/2017/10/Depositphotos_11943940_original.jpg?w=18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914" y="2102791"/>
              <a:ext cx="756359" cy="82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3306825" y="1091135"/>
              <a:ext cx="1538068" cy="515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spc="-1" dirty="0" smtClean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4- </a:t>
              </a:r>
              <a:r>
                <a:rPr lang="en-US" sz="2000" b="1" spc="-1" dirty="0" smtClean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ru-RU" sz="2000" b="1" spc="-1" dirty="0" smtClean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месяцев</a:t>
              </a:r>
              <a:endParaRPr lang="ru-RU" sz="2000" b="1" dirty="0">
                <a:solidFill>
                  <a:srgbClr val="2972A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154444" y="3384301"/>
              <a:ext cx="2394474" cy="396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pc="-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ЦЕЛЕВОЕ СОСТОЯНИЕ</a:t>
              </a:r>
              <a:endPara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0936" y="3499142"/>
              <a:ext cx="1498336" cy="254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Определение проблемных направлений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Создание команды проекта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Издание локальных распорядительных документов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Организация стенда проекта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99272" y="3449265"/>
              <a:ext cx="1512486" cy="2738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Картирование ПСЦ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Анализ текущего состояние процессов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Выявление проблем и работа с ними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Составление карт идеального и целевого состояния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Разработка плана мероприятий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45411" y="3692077"/>
              <a:ext cx="2135250" cy="261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Выполнение плана мероприятий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Периодическая оценка достижения целевых показателей 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Корректировка выполнения плана мероприятий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Отчет рабочих групп руководителю организации </a:t>
              </a: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59660" y="3749825"/>
              <a:ext cx="1689042" cy="202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Мониторинг устойчивости улучшений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Проведение корректирующих действий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Стандартизация процесса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4A8FCF8-F0A4-4D55-B2F1-5CB824AE09BE}"/>
              </a:ext>
            </a:extLst>
          </p:cNvPr>
          <p:cNvSpPr txBox="1">
            <a:spLocks/>
          </p:cNvSpPr>
          <p:nvPr/>
        </p:nvSpPr>
        <p:spPr>
          <a:xfrm>
            <a:off x="1076960" y="4521022"/>
            <a:ext cx="7239858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357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45FA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Возможны и «форсированные» проекты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5FA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за 1-3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45FA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месяца</a:t>
            </a:r>
          </a:p>
        </p:txBody>
      </p:sp>
    </p:spTree>
    <p:extLst>
      <p:ext uri="{BB962C8B-B14F-4D97-AF65-F5344CB8AC3E}">
        <p14:creationId xmlns:p14="http://schemas.microsoft.com/office/powerpoint/2010/main" val="2548810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7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43608" y="332656"/>
            <a:ext cx="5336872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Подготовка </a:t>
            </a:r>
            <a:r>
              <a:rPr lang="ru-RU" b="1" kern="0" dirty="0" smtClean="0">
                <a:solidFill>
                  <a:srgbClr val="0070C0"/>
                </a:solidFill>
                <a:latin typeface="Arial"/>
                <a:cs typeface="Arial"/>
              </a:rPr>
              <a:t>карточки (п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аспорта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)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проекта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99538" y="761284"/>
            <a:ext cx="8109999" cy="4295253"/>
            <a:chOff x="1800590" y="656134"/>
            <a:chExt cx="6107634" cy="415004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07634" y="656134"/>
              <a:ext cx="1800590" cy="52351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0590" y="1253656"/>
              <a:ext cx="6107634" cy="3552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836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8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43608" y="332656"/>
            <a:ext cx="5336872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Подготовка </a:t>
            </a:r>
            <a:r>
              <a:rPr lang="ru-RU" b="1" kern="0" dirty="0" smtClean="0">
                <a:solidFill>
                  <a:srgbClr val="0070C0"/>
                </a:solidFill>
                <a:latin typeface="Arial"/>
                <a:cs typeface="Arial"/>
              </a:rPr>
              <a:t>карточки (п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аспорта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)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проекта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3670" y="2020612"/>
            <a:ext cx="8991340" cy="265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Важная информация для составления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карточки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проекта: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Название процесса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совокупность операций и шагов, направленных на создание продукта/услуги для внутреннего и/или внешнего заказчика. </a:t>
            </a: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Название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обоснование выбора и цели проекта должны быть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связаны. В исключительных случаях специфических проектов, название проекта может отличаться от процесса  и его можно не указывать. </a:t>
            </a:r>
            <a:endParaRPr lang="ru-RU" sz="9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Карточка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 оформляется на каждый проект на одном листе формата А4 альбомной ориентации. Лист визуально делится на 4 части (по числу блоков). </a:t>
            </a:r>
            <a:endParaRPr lang="ru-RU" sz="9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В левом верхнем углу указывается полное название учреждения (или фирменный бланк), в правом верхнем углу – полная должность, подпись с расшифровкой и печатью лица, которое утверждает проект.</a:t>
            </a:r>
            <a:endParaRPr lang="ru-RU" sz="9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При продолжительности проекта 12 месяцев и более, необходимо разделить проект на полугодия с расчетом и постановкой целей на каждые 6 месяцев реализации проекта.</a:t>
            </a:r>
            <a:endParaRPr lang="ru-RU" sz="9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Карточка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 утверждается заказчиком и руководителем проекта за его подписью.</a:t>
            </a:r>
            <a:endParaRPr lang="ru-RU" sz="9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5459" y="696827"/>
            <a:ext cx="474510" cy="323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А4</a:t>
            </a:r>
            <a:endParaRPr lang="ru-RU" sz="24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200684" y="761284"/>
            <a:ext cx="3179796" cy="1128894"/>
            <a:chOff x="2554790" y="1093457"/>
            <a:chExt cx="3745402" cy="168747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554790" y="1093457"/>
              <a:ext cx="3661280" cy="16874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4" name="Прямая соединительная линия 13"/>
            <p:cNvCxnSpPr>
              <a:stCxn id="13" idx="0"/>
              <a:endCxn id="13" idx="2"/>
            </p:cNvCxnSpPr>
            <p:nvPr/>
          </p:nvCxnSpPr>
          <p:spPr>
            <a:xfrm>
              <a:off x="4385430" y="1093457"/>
              <a:ext cx="0" cy="168747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5" name="Группа 14"/>
            <p:cNvGrpSpPr/>
            <p:nvPr/>
          </p:nvGrpSpPr>
          <p:grpSpPr>
            <a:xfrm>
              <a:off x="2576595" y="1093457"/>
              <a:ext cx="3723597" cy="843736"/>
              <a:chOff x="2576595" y="1093457"/>
              <a:chExt cx="3723597" cy="84373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576595" y="1937193"/>
                <a:ext cx="366128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D:\!РАБОТА\Бережливое производство\Паспорт бережлив 1.jpe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186" t="69712" b="6034"/>
              <a:stretch/>
            </p:blipFill>
            <p:spPr bwMode="auto">
              <a:xfrm rot="16200000">
                <a:off x="5560391" y="751516"/>
                <a:ext cx="397860" cy="108174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582745" y="1103613"/>
                <a:ext cx="1498337" cy="2487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 smtClean="0"/>
                  <a:t>Название ………</a:t>
                </a:r>
                <a:endParaRPr lang="ru-RU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31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9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96874" y="226124"/>
            <a:ext cx="5180781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Шаблон </a:t>
            </a:r>
            <a:r>
              <a:rPr lang="ru-RU" b="1" kern="0" dirty="0" smtClean="0">
                <a:solidFill>
                  <a:srgbClr val="0070C0"/>
                </a:solidFill>
                <a:latin typeface="Arial"/>
                <a:cs typeface="Arial"/>
              </a:rPr>
              <a:t>карточки (п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аспорта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)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проекта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52135" y="553730"/>
            <a:ext cx="2080348" cy="822310"/>
            <a:chOff x="467544" y="1376155"/>
            <a:chExt cx="2909479" cy="137309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67544" y="1376155"/>
              <a:ext cx="2909479" cy="13730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" name="Прямая соединительная линия 5"/>
            <p:cNvCxnSpPr>
              <a:stCxn id="5" idx="0"/>
              <a:endCxn id="5" idx="2"/>
            </p:cNvCxnSpPr>
            <p:nvPr/>
          </p:nvCxnSpPr>
          <p:spPr>
            <a:xfrm>
              <a:off x="1922284" y="1376155"/>
              <a:ext cx="0" cy="137309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5" idx="1"/>
              <a:endCxn id="5" idx="3"/>
            </p:cNvCxnSpPr>
            <p:nvPr/>
          </p:nvCxnSpPr>
          <p:spPr>
            <a:xfrm>
              <a:off x="467544" y="2062700"/>
              <a:ext cx="2909479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469670" y="1378007"/>
              <a:ext cx="1440160" cy="68469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98613" y="1534762"/>
              <a:ext cx="10454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Блок 1: 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762350" y="698348"/>
            <a:ext cx="5058877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Вовлеченные лица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рамки проекта»</a:t>
            </a:r>
            <a:endParaRPr lang="ru-RU" sz="105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83788" y="1359859"/>
            <a:ext cx="9083905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данном блоке указывается заказчик проекта, процесс, границы процесса, руководитель и команда проекта.</a:t>
            </a:r>
            <a:endParaRPr lang="ru-RU" sz="9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indent="449580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Заказчик проекта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должностное лицо, заинтересованное в повышении эффективности процесса, утверждающее карточку проекта, план мероприятий по оптимизации процесса, принимающее результаты проекта, отвечающее за обеспечение проекта ресурсами и решение вопросов, выходящих за рамки полномочий руководителя проекта (например, директор,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начальник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управления и т.д.).</a:t>
            </a:r>
            <a:endParaRPr lang="ru-RU" sz="9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indent="449580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Периметр проекта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организация (подразделения), в рамках которой реализуется проект или несколько организаций, если процесс/проект кросс-функциональный.</a:t>
            </a:r>
            <a:endParaRPr lang="ru-RU" sz="9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indent="449580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Границы процесса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начальный и конечный этап процесса/фрагмента процесса, в котором будут проводиться улучшения и замеры целевых показателей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40385" indent="449580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Владелец процесса – </a:t>
            </a:r>
            <a:r>
              <a:rPr lang="ru-RU" sz="12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вносится при наличии такового.</a:t>
            </a:r>
            <a:endParaRPr lang="ru-RU" sz="9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indent="449580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Руководитель проекта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лицо, ответственное за оперативное управление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проектом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достижение целей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своевременное и точное информирование заказчика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ходе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соблюдение сроков и формирование отчетности по результатам реализации этапов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9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indent="449580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Команда проекта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исполнители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выполняющие работу по планированию и организации этапов реализации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проекта.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Данный блок является стандартным и не подлежит каким-либо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изменениям.</a:t>
            </a:r>
            <a:endParaRPr lang="ru-RU" sz="105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2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3273</TotalTime>
  <Words>2115</Words>
  <Application>Microsoft Office PowerPoint</Application>
  <PresentationFormat>Произвольный</PresentationFormat>
  <Paragraphs>532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17</vt:i4>
      </vt:variant>
    </vt:vector>
  </HeadingPairs>
  <TitlesOfParts>
    <vt:vector size="38" baseType="lpstr">
      <vt:lpstr>Arial</vt:lpstr>
      <vt:lpstr>Arial Black</vt:lpstr>
      <vt:lpstr>Calibri</vt:lpstr>
      <vt:lpstr>Cambria</vt:lpstr>
      <vt:lpstr>Helvetica</vt:lpstr>
      <vt:lpstr>Helvetica Neue Medium</vt:lpstr>
      <vt:lpstr>Nunito SemiBold</vt:lpstr>
      <vt:lpstr>Nunito-SemiBold</vt:lpstr>
      <vt:lpstr>Rosatom Light</vt:lpstr>
      <vt:lpstr>Times New Roman</vt:lpstr>
      <vt:lpstr>Verdana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b-default</vt:lpstr>
      <vt:lpstr>1_b-default</vt:lpstr>
      <vt:lpstr>2_b-default</vt:lpstr>
      <vt:lpstr>Презентация PowerPoint</vt:lpstr>
      <vt:lpstr>Презентация PowerPoint</vt:lpstr>
      <vt:lpstr>Пример логики открытия проектов (1)</vt:lpstr>
      <vt:lpstr>Пример логики открытия проектов 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Пользователь</cp:lastModifiedBy>
  <cp:revision>218</cp:revision>
  <dcterms:created xsi:type="dcterms:W3CDTF">2019-09-24T12:37:05Z</dcterms:created>
  <dcterms:modified xsi:type="dcterms:W3CDTF">2022-03-30T12:32:19Z</dcterms:modified>
</cp:coreProperties>
</file>